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59" r:id="rId2"/>
    <p:sldId id="370" r:id="rId3"/>
    <p:sldId id="322" r:id="rId4"/>
    <p:sldId id="407" r:id="rId5"/>
    <p:sldId id="408" r:id="rId6"/>
    <p:sldId id="321" r:id="rId7"/>
    <p:sldId id="389" r:id="rId8"/>
    <p:sldId id="409" r:id="rId9"/>
    <p:sldId id="397" r:id="rId10"/>
    <p:sldId id="410" r:id="rId11"/>
    <p:sldId id="411" r:id="rId12"/>
    <p:sldId id="412" r:id="rId13"/>
    <p:sldId id="357" r:id="rId14"/>
    <p:sldId id="413" r:id="rId15"/>
    <p:sldId id="414" r:id="rId16"/>
    <p:sldId id="415" r:id="rId17"/>
    <p:sldId id="318" r:id="rId18"/>
  </p:sldIdLst>
  <p:sldSz cx="9144000" cy="5143500" type="screen16x9"/>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AAD2"/>
    <a:srgbClr val="257DB8"/>
    <a:srgbClr val="217BB8"/>
    <a:srgbClr val="9CCBBB"/>
    <a:srgbClr val="5A895C"/>
    <a:srgbClr val="7EBA88"/>
    <a:srgbClr val="427B45"/>
    <a:srgbClr val="F4FAF7"/>
    <a:srgbClr val="DCF1E5"/>
    <a:srgbClr val="B7D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95" d="100"/>
          <a:sy n="95" d="100"/>
        </p:scale>
        <p:origin x="816" y="6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2018/6/22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2018/6/22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191349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3149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55579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11" name="矩形 10"/>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jp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3000" b="-3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E0A226-E8C1-4185-A612-9EE1651211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9" name="图片 8">
            <a:extLst>
              <a:ext uri="{FF2B5EF4-FFF2-40B4-BE49-F238E27FC236}">
                <a16:creationId xmlns:a16="http://schemas.microsoft.com/office/drawing/2014/main" id="{8286438E-627E-4407-A5B6-27CF2C1C6E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6" name="图片 5">
            <a:extLst>
              <a:ext uri="{FF2B5EF4-FFF2-40B4-BE49-F238E27FC236}">
                <a16:creationId xmlns:a16="http://schemas.microsoft.com/office/drawing/2014/main" id="{C55B75C5-8B84-4CCC-BC16-1AB1DBEEAC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12" name="图片 11">
            <a:extLst>
              <a:ext uri="{FF2B5EF4-FFF2-40B4-BE49-F238E27FC236}">
                <a16:creationId xmlns:a16="http://schemas.microsoft.com/office/drawing/2014/main" id="{17132AD9-F349-450B-90D9-7013BCD5951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66128"/>
          <a:stretch/>
        </p:blipFill>
        <p:spPr>
          <a:xfrm>
            <a:off x="600946" y="2240178"/>
            <a:ext cx="8566272" cy="2903322"/>
          </a:xfrm>
          <a:prstGeom prst="rect">
            <a:avLst/>
          </a:prstGeom>
        </p:spPr>
      </p:pic>
      <p:pic>
        <p:nvPicPr>
          <p:cNvPr id="8" name="图片 7">
            <a:extLst>
              <a:ext uri="{FF2B5EF4-FFF2-40B4-BE49-F238E27FC236}">
                <a16:creationId xmlns:a16="http://schemas.microsoft.com/office/drawing/2014/main" id="{B0ADA415-C86A-41B1-B9A2-0BCF2DBBB8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10" name="矩形 9">
            <a:extLst>
              <a:ext uri="{FF2B5EF4-FFF2-40B4-BE49-F238E27FC236}">
                <a16:creationId xmlns:a16="http://schemas.microsoft.com/office/drawing/2014/main" id="{E8958FD1-BD3C-4218-9DA0-E2FFCB73BE5C}"/>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1C86A7DD-A059-4825-AAD3-06BA1ADD278D}"/>
              </a:ext>
            </a:extLst>
          </p:cNvPr>
          <p:cNvSpPr/>
          <p:nvPr/>
        </p:nvSpPr>
        <p:spPr>
          <a:xfrm>
            <a:off x="395536" y="2411326"/>
            <a:ext cx="10044608" cy="400110"/>
          </a:xfrm>
          <a:prstGeom prst="rect">
            <a:avLst/>
          </a:prstGeom>
        </p:spPr>
        <p:txBody>
          <a:bodyPr wrap="square">
            <a:spAutoFit/>
          </a:bodyPr>
          <a:lstStyle/>
          <a:p>
            <a:pPr fontAlgn="auto">
              <a:spcBef>
                <a:spcPts val="0"/>
              </a:spcBef>
              <a:spcAft>
                <a:spcPts val="0"/>
              </a:spcAft>
              <a:defRPr/>
            </a:pPr>
            <a:r>
              <a:rPr lang="en-US" altLang="zh-CN"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Graph Theory Applied in Colleges and Universities</a:t>
            </a:r>
            <a:endParaRPr lang="zh-CN" altLang="en-US"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endParaRPr>
          </a:p>
        </p:txBody>
      </p:sp>
      <p:sp>
        <p:nvSpPr>
          <p:cNvPr id="19" name="矩形 18">
            <a:extLst>
              <a:ext uri="{FF2B5EF4-FFF2-40B4-BE49-F238E27FC236}">
                <a16:creationId xmlns:a16="http://schemas.microsoft.com/office/drawing/2014/main" id="{817A9846-7672-4578-9306-43E2DA048679}"/>
              </a:ext>
            </a:extLst>
          </p:cNvPr>
          <p:cNvSpPr/>
          <p:nvPr/>
        </p:nvSpPr>
        <p:spPr>
          <a:xfrm>
            <a:off x="1563657" y="1729566"/>
            <a:ext cx="6374047"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Discrete Mathematics</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pic>
        <p:nvPicPr>
          <p:cNvPr id="20" name="Paula DeAnda - Why Would I Ever">
            <a:hlinkClick r:id="" action="ppaction://media"/>
            <a:extLst>
              <a:ext uri="{FF2B5EF4-FFF2-40B4-BE49-F238E27FC236}">
                <a16:creationId xmlns:a16="http://schemas.microsoft.com/office/drawing/2014/main" id="{35DBC535-C193-4C5E-A79E-815399BD732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524797" y="-1532706"/>
            <a:ext cx="487363" cy="487363"/>
          </a:xfrm>
          <a:prstGeom prst="rect">
            <a:avLst/>
          </a:prstGeom>
        </p:spPr>
      </p:pic>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22" presetClass="entr" presetSubtype="4"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1000"/>
                            </p:stCondLst>
                            <p:childTnLst>
                              <p:par>
                                <p:cTn id="40" presetID="5" presetClass="entr" presetSubtype="1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checkerboard(across)">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3"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sp>
        <p:nvSpPr>
          <p:cNvPr id="55" name="Title 1"/>
          <p:cNvSpPr txBox="1">
            <a:spLocks/>
          </p:cNvSpPr>
          <p:nvPr/>
        </p:nvSpPr>
        <p:spPr>
          <a:xfrm>
            <a:off x="393467" y="215895"/>
            <a:ext cx="410445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时间安排算法的设计与优化</a:t>
            </a:r>
          </a:p>
        </p:txBody>
      </p:sp>
      <p:sp>
        <p:nvSpPr>
          <p:cNvPr id="2" name="文本框 1">
            <a:extLst>
              <a:ext uri="{FF2B5EF4-FFF2-40B4-BE49-F238E27FC236}">
                <a16:creationId xmlns:a16="http://schemas.microsoft.com/office/drawing/2014/main" id="{190A8F04-D1DC-4AA5-B042-C93A158AA7AC}"/>
              </a:ext>
            </a:extLst>
          </p:cNvPr>
          <p:cNvSpPr txBox="1"/>
          <p:nvPr/>
        </p:nvSpPr>
        <p:spPr>
          <a:xfrm rot="10800000" flipV="1">
            <a:off x="105435" y="647254"/>
            <a:ext cx="4680520" cy="1077218"/>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时间安排从算法实现上来讲可分为两个过程：从排考问题中抽象出图论的模型，时间安排算法转化为图着色算法，得出多组可用解从可用解中选取相对较好的解作为最终结果。算法流程图如下：</a:t>
            </a:r>
          </a:p>
        </p:txBody>
      </p:sp>
      <p:pic>
        <p:nvPicPr>
          <p:cNvPr id="5" name="图片 4">
            <a:extLst>
              <a:ext uri="{FF2B5EF4-FFF2-40B4-BE49-F238E27FC236}">
                <a16:creationId xmlns:a16="http://schemas.microsoft.com/office/drawing/2014/main" id="{44CE0C97-0C4C-4C63-B48F-ED714ED2F065}"/>
              </a:ext>
            </a:extLst>
          </p:cNvPr>
          <p:cNvPicPr>
            <a:picLocks noChangeAspect="1"/>
          </p:cNvPicPr>
          <p:nvPr/>
        </p:nvPicPr>
        <p:blipFill>
          <a:blip r:embed="rId4"/>
          <a:stretch>
            <a:fillRect/>
          </a:stretch>
        </p:blipFill>
        <p:spPr>
          <a:xfrm>
            <a:off x="824050" y="1806604"/>
            <a:ext cx="3961905" cy="3057143"/>
          </a:xfrm>
          <a:prstGeom prst="rect">
            <a:avLst/>
          </a:prstGeom>
        </p:spPr>
      </p:pic>
      <p:pic>
        <p:nvPicPr>
          <p:cNvPr id="7" name="图片 6">
            <a:extLst>
              <a:ext uri="{FF2B5EF4-FFF2-40B4-BE49-F238E27FC236}">
                <a16:creationId xmlns:a16="http://schemas.microsoft.com/office/drawing/2014/main" id="{9C100234-BBBD-4EF1-A913-E28210C39C88}"/>
              </a:ext>
            </a:extLst>
          </p:cNvPr>
          <p:cNvPicPr>
            <a:picLocks noChangeAspect="1"/>
          </p:cNvPicPr>
          <p:nvPr/>
        </p:nvPicPr>
        <p:blipFill>
          <a:blip r:embed="rId5"/>
          <a:stretch>
            <a:fillRect/>
          </a:stretch>
        </p:blipFill>
        <p:spPr>
          <a:xfrm>
            <a:off x="4785955" y="57464"/>
            <a:ext cx="3818493" cy="5117168"/>
          </a:xfrm>
          <a:prstGeom prst="rect">
            <a:avLst/>
          </a:prstGeom>
        </p:spPr>
      </p:pic>
    </p:spTree>
    <p:extLst>
      <p:ext uri="{BB962C8B-B14F-4D97-AF65-F5344CB8AC3E}">
        <p14:creationId xmlns:p14="http://schemas.microsoft.com/office/powerpoint/2010/main" val="34801919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sp>
        <p:nvSpPr>
          <p:cNvPr id="55" name="Title 1"/>
          <p:cNvSpPr txBox="1">
            <a:spLocks/>
          </p:cNvSpPr>
          <p:nvPr/>
        </p:nvSpPr>
        <p:spPr>
          <a:xfrm>
            <a:off x="393467" y="215895"/>
            <a:ext cx="410445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③</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时间安排算法的设计与优化</a:t>
            </a:r>
          </a:p>
        </p:txBody>
      </p:sp>
      <p:sp>
        <p:nvSpPr>
          <p:cNvPr id="2" name="文本框 1">
            <a:extLst>
              <a:ext uri="{FF2B5EF4-FFF2-40B4-BE49-F238E27FC236}">
                <a16:creationId xmlns:a16="http://schemas.microsoft.com/office/drawing/2014/main" id="{190A8F04-D1DC-4AA5-B042-C93A158AA7AC}"/>
              </a:ext>
            </a:extLst>
          </p:cNvPr>
          <p:cNvSpPr txBox="1"/>
          <p:nvPr/>
        </p:nvSpPr>
        <p:spPr>
          <a:xfrm rot="10800000" flipV="1">
            <a:off x="179512" y="931021"/>
            <a:ext cx="4680520"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相关方法详细描述：</a:t>
            </a:r>
          </a:p>
        </p:txBody>
      </p:sp>
      <p:sp>
        <p:nvSpPr>
          <p:cNvPr id="3" name="文本框 2">
            <a:extLst>
              <a:ext uri="{FF2B5EF4-FFF2-40B4-BE49-F238E27FC236}">
                <a16:creationId xmlns:a16="http://schemas.microsoft.com/office/drawing/2014/main" id="{E6D43E48-3D1E-4E15-BC9B-BF86160BAA2A}"/>
              </a:ext>
            </a:extLst>
          </p:cNvPr>
          <p:cNvSpPr txBox="1"/>
          <p:nvPr/>
        </p:nvSpPr>
        <p:spPr>
          <a:xfrm>
            <a:off x="393467" y="1417588"/>
            <a:ext cx="8138973" cy="3046988"/>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get </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Unarrangement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Course()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：得到一门还未安排的课程，并且要满足考生有一定的考试间隔。遍历图直到找到一门未安排的课程，判断选此课的班级的上一次考试时间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last Time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。若</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(current Time-last Time)&lt;n(n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可自己设定</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，则取另外一门课。若循环几次仍找不到合适的，则抛弃条件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(current Time-last Time)&lt;n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find Nonadjacent Courses()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：得到互不相邻的若干门课。遍历冲突图，查找与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course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不相邻的课，若此课与存放互不相邻的课程的 </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Unadjacent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Course List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（未安排的课程链表）中的课都不相邻则将此课放入未安排的课程链表；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计算课程优先级：综合各种排考条件，冲突系数决定课程安排的优先级。</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优先级（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priority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）规定如下：</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若选此课的班级中有刚刚考过的则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priority=-100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，若有一直都未考过的则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priority=100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，设置为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100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的目的是尽量让所有的班级在开始的时间段内能有一次考试。其余情况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priority=  current Time(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当前时间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)-next Ideal Time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（下一合理时间段）；</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next Ideal Time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为下一个最合理的考试时间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next Ideal Time=  current </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Time+average</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Time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课程的替换与添加：在某个时间段内用课程优先级高的替换优先级低的课或者在最后追加。若有比已安排的课的优先级高的课程并且当前考试人数未超过平均每个时间段的考试人数，则进行替换。若超过平均数未超过最大值但优先级为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，则在此时间段追加。</a:t>
            </a:r>
          </a:p>
        </p:txBody>
      </p:sp>
    </p:spTree>
    <p:extLst>
      <p:ext uri="{BB962C8B-B14F-4D97-AF65-F5344CB8AC3E}">
        <p14:creationId xmlns:p14="http://schemas.microsoft.com/office/powerpoint/2010/main" val="3535652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sp>
        <p:nvSpPr>
          <p:cNvPr id="55" name="Title 1"/>
          <p:cNvSpPr txBox="1">
            <a:spLocks/>
          </p:cNvSpPr>
          <p:nvPr/>
        </p:nvSpPr>
        <p:spPr>
          <a:xfrm>
            <a:off x="393467" y="215895"/>
            <a:ext cx="410445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④</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教室安排算法的设计与优化</a:t>
            </a:r>
          </a:p>
        </p:txBody>
      </p:sp>
      <p:sp>
        <p:nvSpPr>
          <p:cNvPr id="2" name="文本框 1">
            <a:extLst>
              <a:ext uri="{FF2B5EF4-FFF2-40B4-BE49-F238E27FC236}">
                <a16:creationId xmlns:a16="http://schemas.microsoft.com/office/drawing/2014/main" id="{190A8F04-D1DC-4AA5-B042-C93A158AA7AC}"/>
              </a:ext>
            </a:extLst>
          </p:cNvPr>
          <p:cNvSpPr txBox="1"/>
          <p:nvPr/>
        </p:nvSpPr>
        <p:spPr>
          <a:xfrm rot="10800000" flipV="1">
            <a:off x="105435" y="801335"/>
            <a:ext cx="4680520"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相关方法详细描述：</a:t>
            </a:r>
          </a:p>
        </p:txBody>
      </p:sp>
      <p:sp>
        <p:nvSpPr>
          <p:cNvPr id="3" name="文本框 2">
            <a:extLst>
              <a:ext uri="{FF2B5EF4-FFF2-40B4-BE49-F238E27FC236}">
                <a16:creationId xmlns:a16="http://schemas.microsoft.com/office/drawing/2014/main" id="{E6D43E48-3D1E-4E15-BC9B-BF86160BAA2A}"/>
              </a:ext>
            </a:extLst>
          </p:cNvPr>
          <p:cNvSpPr txBox="1"/>
          <p:nvPr/>
        </p:nvSpPr>
        <p:spPr>
          <a:xfrm>
            <a:off x="502513" y="1201445"/>
            <a:ext cx="8138973" cy="3785652"/>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基于学校教室基本固定不变，且种类可枚举，将教室分成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类。 执行子算法，当待排的考试人数在某一设定值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以下时，就执行算法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算法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描述：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在系统开始时，初始一个数组，存储所有小于设定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的教室组合。 按照教学楼使用的优先级，将最合适的组合分配给这个考试任务。 当待排的考试人数大于设定值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时，执行算法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算法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B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描述：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按照教学楼使用的优先级，随机从所有教室链表中选取一个教室，判断这个教室所在校区是否与考试校区相同，如果在同一个校区，将其分配给这个考试任务。 为了避免出现教室使用率过低的情况出现，要执行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（设定值）次子算法，取其中使用教室资源最少的一次作为最终结果。 如果出现最后剩余较少考试人数（如最小的教室容纳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30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人，而只有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人考试），就将这个教室的学生与同一个考试任务另一个教室的学生重新组合。</a:t>
            </a:r>
          </a:p>
        </p:txBody>
      </p:sp>
    </p:spTree>
    <p:extLst>
      <p:ext uri="{BB962C8B-B14F-4D97-AF65-F5344CB8AC3E}">
        <p14:creationId xmlns:p14="http://schemas.microsoft.com/office/powerpoint/2010/main" val="35883048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5CE36C-3A89-44A4-A9EA-18DFA44779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6" name="图片 5">
            <a:extLst>
              <a:ext uri="{FF2B5EF4-FFF2-40B4-BE49-F238E27FC236}">
                <a16:creationId xmlns:a16="http://schemas.microsoft.com/office/drawing/2014/main" id="{5F6F42D4-F76A-46BE-ADFC-B833EA0A7A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7" name="图片 6">
            <a:extLst>
              <a:ext uri="{FF2B5EF4-FFF2-40B4-BE49-F238E27FC236}">
                <a16:creationId xmlns:a16="http://schemas.microsoft.com/office/drawing/2014/main" id="{9DD681C0-282A-4435-B2DF-8EB6C1AA1CC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8" name="图片 7">
            <a:extLst>
              <a:ext uri="{FF2B5EF4-FFF2-40B4-BE49-F238E27FC236}">
                <a16:creationId xmlns:a16="http://schemas.microsoft.com/office/drawing/2014/main" id="{2383B9DA-13B7-4A7B-8BA2-5EDD4A4B74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128"/>
          <a:stretch/>
        </p:blipFill>
        <p:spPr>
          <a:xfrm>
            <a:off x="577728" y="2219212"/>
            <a:ext cx="8566272" cy="2903322"/>
          </a:xfrm>
          <a:prstGeom prst="rect">
            <a:avLst/>
          </a:prstGeom>
        </p:spPr>
      </p:pic>
      <p:pic>
        <p:nvPicPr>
          <p:cNvPr id="9" name="图片 8">
            <a:extLst>
              <a:ext uri="{FF2B5EF4-FFF2-40B4-BE49-F238E27FC236}">
                <a16:creationId xmlns:a16="http://schemas.microsoft.com/office/drawing/2014/main" id="{C65ECE4C-C86E-4805-AE36-8EBF4B4C02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10" name="矩形 9">
            <a:extLst>
              <a:ext uri="{FF2B5EF4-FFF2-40B4-BE49-F238E27FC236}">
                <a16:creationId xmlns:a16="http://schemas.microsoft.com/office/drawing/2014/main" id="{F7650A42-56CA-4655-A42A-C9CAB2207249}"/>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11AC15C-574F-46DE-A945-05A7FBD21993}"/>
              </a:ext>
            </a:extLst>
          </p:cNvPr>
          <p:cNvSpPr/>
          <p:nvPr/>
        </p:nvSpPr>
        <p:spPr>
          <a:xfrm>
            <a:off x="4067944" y="2368195"/>
            <a:ext cx="3894143" cy="584775"/>
          </a:xfrm>
          <a:prstGeom prst="rect">
            <a:avLst/>
          </a:prstGeom>
        </p:spPr>
        <p:txBody>
          <a:bodyPr wrap="square">
            <a:spAutoFit/>
          </a:bodyPr>
          <a:lstStyle/>
          <a:p>
            <a:pPr fontAlgn="auto">
              <a:spcBef>
                <a:spcPts val="0"/>
              </a:spcBef>
              <a:spcAft>
                <a:spcPts val="0"/>
              </a:spcAft>
              <a:defRPr/>
            </a:pPr>
            <a:r>
              <a:rPr lang="zh-CN" altLang="en-US" sz="32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总结</a:t>
            </a:r>
          </a:p>
        </p:txBody>
      </p:sp>
      <p:sp>
        <p:nvSpPr>
          <p:cNvPr id="12" name="矩形 11">
            <a:extLst>
              <a:ext uri="{FF2B5EF4-FFF2-40B4-BE49-F238E27FC236}">
                <a16:creationId xmlns:a16="http://schemas.microsoft.com/office/drawing/2014/main" id="{6E1E67CB-CE66-425B-BA7E-66E9DADF6B25}"/>
              </a:ext>
            </a:extLst>
          </p:cNvPr>
          <p:cNvSpPr/>
          <p:nvPr/>
        </p:nvSpPr>
        <p:spPr>
          <a:xfrm>
            <a:off x="4144818" y="1707654"/>
            <a:ext cx="1080120"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03</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24403904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 presetClass="entr" presetSubtype="1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sp>
        <p:nvSpPr>
          <p:cNvPr id="55" name="Title 1"/>
          <p:cNvSpPr txBox="1">
            <a:spLocks/>
          </p:cNvSpPr>
          <p:nvPr/>
        </p:nvSpPr>
        <p:spPr>
          <a:xfrm>
            <a:off x="467543" y="483518"/>
            <a:ext cx="410445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rPr>
              <a:t>结语：</a:t>
            </a:r>
          </a:p>
        </p:txBody>
      </p:sp>
      <p:sp>
        <p:nvSpPr>
          <p:cNvPr id="3" name="文本框 2">
            <a:extLst>
              <a:ext uri="{FF2B5EF4-FFF2-40B4-BE49-F238E27FC236}">
                <a16:creationId xmlns:a16="http://schemas.microsoft.com/office/drawing/2014/main" id="{E6D43E48-3D1E-4E15-BC9B-BF86160BAA2A}"/>
              </a:ext>
            </a:extLst>
          </p:cNvPr>
          <p:cNvSpPr txBox="1"/>
          <p:nvPr/>
        </p:nvSpPr>
        <p:spPr>
          <a:xfrm>
            <a:off x="827584" y="1417588"/>
            <a:ext cx="7021815" cy="2308324"/>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排考算法中的某些参数值需要根据一定的排考经验选择输入，参数的选择对排考结果也有一定的影响，因此操作需要有一定的排考经验并对参与排考的数据有一个整体的把握。本文将排考问题抽象转化为图论中的图着色问题，经实际检验能很好的满足高校实际的排考需要，有一定的实际应用价值。 </a:t>
            </a:r>
          </a:p>
        </p:txBody>
      </p:sp>
    </p:spTree>
    <p:extLst>
      <p:ext uri="{BB962C8B-B14F-4D97-AF65-F5344CB8AC3E}">
        <p14:creationId xmlns:p14="http://schemas.microsoft.com/office/powerpoint/2010/main" val="23017307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5CE36C-3A89-44A4-A9EA-18DFA44779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6" name="图片 5">
            <a:extLst>
              <a:ext uri="{FF2B5EF4-FFF2-40B4-BE49-F238E27FC236}">
                <a16:creationId xmlns:a16="http://schemas.microsoft.com/office/drawing/2014/main" id="{5F6F42D4-F76A-46BE-ADFC-B833EA0A7A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7" name="图片 6">
            <a:extLst>
              <a:ext uri="{FF2B5EF4-FFF2-40B4-BE49-F238E27FC236}">
                <a16:creationId xmlns:a16="http://schemas.microsoft.com/office/drawing/2014/main" id="{9DD681C0-282A-4435-B2DF-8EB6C1AA1CC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8" name="图片 7">
            <a:extLst>
              <a:ext uri="{FF2B5EF4-FFF2-40B4-BE49-F238E27FC236}">
                <a16:creationId xmlns:a16="http://schemas.microsoft.com/office/drawing/2014/main" id="{2383B9DA-13B7-4A7B-8BA2-5EDD4A4B74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128"/>
          <a:stretch/>
        </p:blipFill>
        <p:spPr>
          <a:xfrm>
            <a:off x="577728" y="2219212"/>
            <a:ext cx="8566272" cy="2903322"/>
          </a:xfrm>
          <a:prstGeom prst="rect">
            <a:avLst/>
          </a:prstGeom>
        </p:spPr>
      </p:pic>
      <p:pic>
        <p:nvPicPr>
          <p:cNvPr id="9" name="图片 8">
            <a:extLst>
              <a:ext uri="{FF2B5EF4-FFF2-40B4-BE49-F238E27FC236}">
                <a16:creationId xmlns:a16="http://schemas.microsoft.com/office/drawing/2014/main" id="{C65ECE4C-C86E-4805-AE36-8EBF4B4C02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10" name="矩形 9">
            <a:extLst>
              <a:ext uri="{FF2B5EF4-FFF2-40B4-BE49-F238E27FC236}">
                <a16:creationId xmlns:a16="http://schemas.microsoft.com/office/drawing/2014/main" id="{F7650A42-56CA-4655-A42A-C9CAB2207249}"/>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11AC15C-574F-46DE-A945-05A7FBD21993}"/>
              </a:ext>
            </a:extLst>
          </p:cNvPr>
          <p:cNvSpPr/>
          <p:nvPr/>
        </p:nvSpPr>
        <p:spPr>
          <a:xfrm>
            <a:off x="3698482" y="2347015"/>
            <a:ext cx="3894143" cy="584775"/>
          </a:xfrm>
          <a:prstGeom prst="rect">
            <a:avLst/>
          </a:prstGeom>
        </p:spPr>
        <p:txBody>
          <a:bodyPr wrap="square">
            <a:spAutoFit/>
          </a:bodyPr>
          <a:lstStyle/>
          <a:p>
            <a:pPr fontAlgn="auto">
              <a:spcBef>
                <a:spcPts val="0"/>
              </a:spcBef>
              <a:spcAft>
                <a:spcPts val="0"/>
              </a:spcAft>
              <a:defRPr/>
            </a:pPr>
            <a:r>
              <a:rPr lang="zh-CN" altLang="en-US" sz="32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参考文献</a:t>
            </a:r>
          </a:p>
        </p:txBody>
      </p:sp>
      <p:sp>
        <p:nvSpPr>
          <p:cNvPr id="12" name="矩形 11">
            <a:extLst>
              <a:ext uri="{FF2B5EF4-FFF2-40B4-BE49-F238E27FC236}">
                <a16:creationId xmlns:a16="http://schemas.microsoft.com/office/drawing/2014/main" id="{6E1E67CB-CE66-425B-BA7E-66E9DADF6B25}"/>
              </a:ext>
            </a:extLst>
          </p:cNvPr>
          <p:cNvSpPr/>
          <p:nvPr/>
        </p:nvSpPr>
        <p:spPr>
          <a:xfrm>
            <a:off x="4144818" y="1707654"/>
            <a:ext cx="1080120"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04</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25959998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 presetClass="entr" presetSubtype="1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sp>
        <p:nvSpPr>
          <p:cNvPr id="55" name="Title 1"/>
          <p:cNvSpPr txBox="1">
            <a:spLocks/>
          </p:cNvSpPr>
          <p:nvPr/>
        </p:nvSpPr>
        <p:spPr>
          <a:xfrm>
            <a:off x="467543" y="483518"/>
            <a:ext cx="410445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rPr>
              <a:t>参考文献：</a:t>
            </a:r>
          </a:p>
        </p:txBody>
      </p:sp>
      <p:sp>
        <p:nvSpPr>
          <p:cNvPr id="3" name="文本框 2">
            <a:extLst>
              <a:ext uri="{FF2B5EF4-FFF2-40B4-BE49-F238E27FC236}">
                <a16:creationId xmlns:a16="http://schemas.microsoft.com/office/drawing/2014/main" id="{E6D43E48-3D1E-4E15-BC9B-BF86160BAA2A}"/>
              </a:ext>
            </a:extLst>
          </p:cNvPr>
          <p:cNvSpPr txBox="1"/>
          <p:nvPr/>
        </p:nvSpPr>
        <p:spPr>
          <a:xfrm>
            <a:off x="827584" y="1417588"/>
            <a:ext cx="7021815"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 Goodrich  MT,  </a:t>
            </a:r>
            <a:r>
              <a:rPr lang="en-US" altLang="zh-CN" sz="2400" dirty="0" err="1">
                <a:latin typeface="微软雅黑" panose="020B0503020204020204" pitchFamily="34" charset="-122"/>
                <a:ea typeface="微软雅黑" panose="020B0503020204020204" pitchFamily="34" charset="-122"/>
              </a:rPr>
              <a:t>Tamassia</a:t>
            </a:r>
            <a:r>
              <a:rPr lang="en-US" altLang="zh-CN" sz="2400" dirty="0">
                <a:latin typeface="微软雅黑" panose="020B0503020204020204" pitchFamily="34" charset="-122"/>
                <a:ea typeface="微软雅黑" panose="020B0503020204020204" pitchFamily="34" charset="-122"/>
              </a:rPr>
              <a:t>  R.</a:t>
            </a:r>
            <a:r>
              <a:rPr lang="zh-CN" altLang="en-US" sz="2400" dirty="0">
                <a:latin typeface="微软雅黑" panose="020B0503020204020204" pitchFamily="34" charset="-122"/>
                <a:ea typeface="微软雅黑" panose="020B0503020204020204" pitchFamily="34" charset="-122"/>
              </a:rPr>
              <a:t>霍红卫译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算法分析与设计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第 </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版本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北京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人民邮电出版社</a:t>
            </a:r>
            <a:r>
              <a:rPr lang="en-US" altLang="zh-CN" sz="2400" dirty="0">
                <a:latin typeface="微软雅黑" panose="020B0503020204020204" pitchFamily="34" charset="-122"/>
                <a:ea typeface="微软雅黑" panose="020B0503020204020204" pitchFamily="34" charset="-122"/>
              </a:rPr>
              <a:t>,2006. </a:t>
            </a:r>
          </a:p>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左孝凌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李为鉴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刘永才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离散数学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上海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上海科学技术文献出版社</a:t>
            </a:r>
            <a:r>
              <a:rPr lang="en-US" altLang="zh-CN" sz="2400" dirty="0">
                <a:latin typeface="微软雅黑" panose="020B0503020204020204" pitchFamily="34" charset="-122"/>
                <a:ea typeface="微软雅黑" panose="020B0503020204020204" pitchFamily="34" charset="-122"/>
              </a:rPr>
              <a:t>,1982.317-320. </a:t>
            </a:r>
          </a:p>
          <a:p>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欧阳勇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李涛</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高校自动排考系统设计与实现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湖北工业大学学报</a:t>
            </a:r>
            <a:r>
              <a:rPr lang="en-US" altLang="zh-CN" sz="2400" dirty="0">
                <a:latin typeface="微软雅黑" panose="020B0503020204020204" pitchFamily="34" charset="-122"/>
                <a:ea typeface="微软雅黑" panose="020B0503020204020204" pitchFamily="34" charset="-122"/>
              </a:rPr>
              <a:t>,2009,24(4):67-80. </a:t>
            </a:r>
          </a:p>
          <a:p>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董健兴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栾勇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闫君政</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基于图论的高校排考算法</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计算机系统应用</a:t>
            </a:r>
            <a:r>
              <a:rPr lang="en-US" altLang="zh-CN" sz="2400" dirty="0">
                <a:latin typeface="微软雅黑" panose="020B0503020204020204" pitchFamily="34" charset="-122"/>
                <a:ea typeface="微软雅黑" panose="020B0503020204020204" pitchFamily="34" charset="-122"/>
              </a:rPr>
              <a:t>,2011,20(05):177-179.</a:t>
            </a:r>
          </a:p>
        </p:txBody>
      </p:sp>
    </p:spTree>
    <p:extLst>
      <p:ext uri="{BB962C8B-B14F-4D97-AF65-F5344CB8AC3E}">
        <p14:creationId xmlns:p14="http://schemas.microsoft.com/office/powerpoint/2010/main" val="6130995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F85379-67A2-4261-8F30-D34EA57261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8" name="图片 7">
            <a:extLst>
              <a:ext uri="{FF2B5EF4-FFF2-40B4-BE49-F238E27FC236}">
                <a16:creationId xmlns:a16="http://schemas.microsoft.com/office/drawing/2014/main" id="{451AD7AA-E8A4-43F6-ABD6-1D5AB6296D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9" name="图片 8">
            <a:extLst>
              <a:ext uri="{FF2B5EF4-FFF2-40B4-BE49-F238E27FC236}">
                <a16:creationId xmlns:a16="http://schemas.microsoft.com/office/drawing/2014/main" id="{94D9837F-4C2B-4B94-BFEF-60B08795A5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11" name="图片 10">
            <a:extLst>
              <a:ext uri="{FF2B5EF4-FFF2-40B4-BE49-F238E27FC236}">
                <a16:creationId xmlns:a16="http://schemas.microsoft.com/office/drawing/2014/main" id="{8FF90947-A566-47CC-8E3A-FC55982DC6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128"/>
          <a:stretch/>
        </p:blipFill>
        <p:spPr>
          <a:xfrm>
            <a:off x="577728" y="2219212"/>
            <a:ext cx="8566272" cy="2903322"/>
          </a:xfrm>
          <a:prstGeom prst="rect">
            <a:avLst/>
          </a:prstGeom>
        </p:spPr>
      </p:pic>
      <p:pic>
        <p:nvPicPr>
          <p:cNvPr id="12" name="图片 11">
            <a:extLst>
              <a:ext uri="{FF2B5EF4-FFF2-40B4-BE49-F238E27FC236}">
                <a16:creationId xmlns:a16="http://schemas.microsoft.com/office/drawing/2014/main" id="{30B82FDC-7CBB-480A-B48D-FBA27041E6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13" name="矩形 12">
            <a:extLst>
              <a:ext uri="{FF2B5EF4-FFF2-40B4-BE49-F238E27FC236}">
                <a16:creationId xmlns:a16="http://schemas.microsoft.com/office/drawing/2014/main" id="{348F8329-ED52-445B-95A8-84B5BF6A0F05}"/>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A6BC221-F9A2-4852-B587-8428BCC90CD7}"/>
              </a:ext>
            </a:extLst>
          </p:cNvPr>
          <p:cNvSpPr/>
          <p:nvPr/>
        </p:nvSpPr>
        <p:spPr>
          <a:xfrm>
            <a:off x="3042534" y="2433895"/>
            <a:ext cx="3894143" cy="461665"/>
          </a:xfrm>
          <a:prstGeom prst="rect">
            <a:avLst/>
          </a:prstGeom>
        </p:spPr>
        <p:txBody>
          <a:bodyPr wrap="square">
            <a:spAutoFit/>
          </a:bodyPr>
          <a:lstStyle/>
          <a:p>
            <a:pPr fontAlgn="auto">
              <a:spcBef>
                <a:spcPts val="0"/>
              </a:spcBef>
              <a:spcAft>
                <a:spcPts val="0"/>
              </a:spcAft>
              <a:defRPr/>
            </a:pPr>
            <a:r>
              <a:rPr lang="zh-CN" altLang="en-US" sz="24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报告结束 感谢观赏</a:t>
            </a:r>
          </a:p>
        </p:txBody>
      </p:sp>
      <p:sp>
        <p:nvSpPr>
          <p:cNvPr id="15" name="矩形 14">
            <a:extLst>
              <a:ext uri="{FF2B5EF4-FFF2-40B4-BE49-F238E27FC236}">
                <a16:creationId xmlns:a16="http://schemas.microsoft.com/office/drawing/2014/main" id="{50861B78-92B7-4AF5-9274-CB448D8FA88A}"/>
              </a:ext>
            </a:extLst>
          </p:cNvPr>
          <p:cNvSpPr/>
          <p:nvPr/>
        </p:nvSpPr>
        <p:spPr>
          <a:xfrm>
            <a:off x="1419505" y="1747494"/>
            <a:ext cx="6662351"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Discrete Mathematics</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par>
                          <p:cTn id="37" fill="hold">
                            <p:stCondLst>
                              <p:cond delay="1000"/>
                            </p:stCondLst>
                            <p:childTnLst>
                              <p:par>
                                <p:cTn id="38" presetID="5" presetClass="entr" presetSubtype="1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heckerboard(across)">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5419C72D-AB0E-4B6D-8B01-C6ED4D3ECC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588" t="75812"/>
          <a:stretch/>
        </p:blipFill>
        <p:spPr>
          <a:xfrm>
            <a:off x="5130426" y="2931790"/>
            <a:ext cx="6804248" cy="2211710"/>
          </a:xfrm>
          <a:prstGeom prst="rect">
            <a:avLst/>
          </a:prstGeom>
        </p:spPr>
      </p:pic>
      <p:pic>
        <p:nvPicPr>
          <p:cNvPr id="29" name="图片 28">
            <a:extLst>
              <a:ext uri="{FF2B5EF4-FFF2-40B4-BE49-F238E27FC236}">
                <a16:creationId xmlns:a16="http://schemas.microsoft.com/office/drawing/2014/main" id="{180AA895-1FEB-4BF9-8052-251BD9BE6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40" y="736842"/>
            <a:ext cx="4094726" cy="3347076"/>
          </a:xfrm>
          <a:prstGeom prst="rect">
            <a:avLst/>
          </a:prstGeom>
        </p:spPr>
      </p:pic>
      <p:sp>
        <p:nvSpPr>
          <p:cNvPr id="30" name="矩形 29">
            <a:extLst>
              <a:ext uri="{FF2B5EF4-FFF2-40B4-BE49-F238E27FC236}">
                <a16:creationId xmlns:a16="http://schemas.microsoft.com/office/drawing/2014/main" id="{DA9E65DA-06E9-440E-A3DB-904F401F7BD2}"/>
              </a:ext>
            </a:extLst>
          </p:cNvPr>
          <p:cNvSpPr/>
          <p:nvPr/>
        </p:nvSpPr>
        <p:spPr>
          <a:xfrm>
            <a:off x="-1026632" y="1861503"/>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971600" y="2123057"/>
            <a:ext cx="1272223" cy="783087"/>
            <a:chOff x="857546" y="927617"/>
            <a:chExt cx="1272223" cy="783087"/>
          </a:xfrm>
          <a:noFill/>
        </p:grpSpPr>
        <p:sp>
          <p:nvSpPr>
            <p:cNvPr id="5" name="Rectangle 2"/>
            <p:cNvSpPr/>
            <p:nvPr/>
          </p:nvSpPr>
          <p:spPr>
            <a:xfrm>
              <a:off x="857546" y="927617"/>
              <a:ext cx="1236218" cy="783087"/>
            </a:xfrm>
            <a:prstGeom prst="rect">
              <a:avLst/>
            </a:prstGeom>
            <a:grpFill/>
          </p:spPr>
          <p:txBody>
            <a:bodyPr wrap="square">
              <a:normAutofit fontScale="70000" lnSpcReduction="20000"/>
            </a:bodyPr>
            <a:lstStyle/>
            <a:p>
              <a:pPr algn="r"/>
              <a:r>
                <a:rPr lang="zh-CN" altLang="en-US" sz="5400" b="1" spc="300" dirty="0">
                  <a:solidFill>
                    <a:schemeClr val="tx1">
                      <a:lumMod val="65000"/>
                      <a:lumOff val="35000"/>
                    </a:schemeClr>
                  </a:solidFill>
                  <a:latin typeface="微软雅黑" panose="020B0503020204020204" pitchFamily="34" charset="-122"/>
                  <a:ea typeface="微软雅黑" panose="020B0503020204020204" pitchFamily="34" charset="-122"/>
                </a:rPr>
                <a:t>目录</a:t>
              </a:r>
            </a:p>
          </p:txBody>
        </p:sp>
        <p:sp>
          <p:nvSpPr>
            <p:cNvPr id="6" name="Rectangle 3"/>
            <p:cNvSpPr/>
            <p:nvPr/>
          </p:nvSpPr>
          <p:spPr>
            <a:xfrm>
              <a:off x="857546" y="1410621"/>
              <a:ext cx="1272223" cy="300083"/>
            </a:xfrm>
            <a:prstGeom prst="rect">
              <a:avLst/>
            </a:prstGeom>
            <a:grpFill/>
          </p:spPr>
          <p:txBody>
            <a:bodyPr wrap="none">
              <a:normAutofit/>
            </a:bodyPr>
            <a:lstStyle/>
            <a:p>
              <a:r>
                <a:rPr lang="en-US" altLang="zh-CN" sz="1200" b="1" spc="300" dirty="0">
                  <a:solidFill>
                    <a:schemeClr val="tx1">
                      <a:lumMod val="65000"/>
                      <a:lumOff val="35000"/>
                    </a:schemeClr>
                  </a:solidFill>
                  <a:latin typeface="微软雅黑" panose="020B0503020204020204" pitchFamily="34" charset="-122"/>
                  <a:ea typeface="微软雅黑" panose="020B0503020204020204" pitchFamily="34" charset="-122"/>
                </a:rPr>
                <a:t>CONTENT</a:t>
              </a:r>
            </a:p>
          </p:txBody>
        </p:sp>
      </p:grpSp>
      <p:grpSp>
        <p:nvGrpSpPr>
          <p:cNvPr id="8" name="Group 5"/>
          <p:cNvGrpSpPr/>
          <p:nvPr/>
        </p:nvGrpSpPr>
        <p:grpSpPr>
          <a:xfrm>
            <a:off x="4039521" y="1170991"/>
            <a:ext cx="3484807" cy="530915"/>
            <a:chOff x="1598315" y="1418185"/>
            <a:chExt cx="4646410" cy="707886"/>
          </a:xfrm>
        </p:grpSpPr>
        <p:sp>
          <p:nvSpPr>
            <p:cNvPr id="24" name="TextBox 6"/>
            <p:cNvSpPr txBox="1"/>
            <p:nvPr/>
          </p:nvSpPr>
          <p:spPr>
            <a:xfrm>
              <a:off x="1598315" y="1418185"/>
              <a:ext cx="655949" cy="707886"/>
            </a:xfrm>
            <a:prstGeom prst="rect">
              <a:avLst/>
            </a:prstGeom>
            <a:noFill/>
          </p:spPr>
          <p:txBody>
            <a:bodyPr wrap="none" anchor="ctr">
              <a:normAutofit fontScale="85000" lnSpcReduction="20000"/>
            </a:bodyPr>
            <a:lstStyle/>
            <a:p>
              <a:r>
                <a:rPr lang="en-US" altLang="zh-CN" sz="4000">
                  <a:solidFill>
                    <a:srgbClr val="257DB8"/>
                  </a:solidFill>
                  <a:latin typeface="Impact" panose="020B0806030902050204" pitchFamily="34" charset="0"/>
                </a:rPr>
                <a:t>01</a:t>
              </a:r>
            </a:p>
          </p:txBody>
        </p:sp>
        <p:sp>
          <p:nvSpPr>
            <p:cNvPr id="26" name="TextBox 8"/>
            <p:cNvSpPr txBox="1"/>
            <p:nvPr/>
          </p:nvSpPr>
          <p:spPr>
            <a:xfrm>
              <a:off x="2066367" y="1475649"/>
              <a:ext cx="4178358" cy="485728"/>
            </a:xfrm>
            <a:prstGeom prst="rect">
              <a:avLst/>
            </a:prstGeom>
            <a:noFill/>
          </p:spPr>
          <p:txBody>
            <a:bodyPr wrap="none" lIns="360000" tIns="0" rIns="0" bIns="0" anchor="b" anchorCtr="0">
              <a:normAutofit fontScale="92500" lnSpcReduction="20000"/>
            </a:bodyPr>
            <a:lstStyle/>
            <a:p>
              <a:r>
                <a:rPr lang="zh-CN" altLang="en-US" sz="1600" b="1" dirty="0">
                  <a:solidFill>
                    <a:srgbClr val="257DB8"/>
                  </a:solidFill>
                </a:rPr>
                <a:t> </a:t>
              </a:r>
              <a:r>
                <a:rPr lang="zh-CN" altLang="en-US" sz="3000" b="1" dirty="0">
                  <a:solidFill>
                    <a:srgbClr val="257DB8"/>
                  </a:solidFill>
                </a:rPr>
                <a:t>引言与</a:t>
              </a:r>
              <a:r>
                <a:rPr lang="zh-CN" altLang="en-US" sz="2800" b="1" dirty="0">
                  <a:solidFill>
                    <a:srgbClr val="257DB8"/>
                  </a:solidFill>
                </a:rPr>
                <a:t>问题描述</a:t>
              </a:r>
            </a:p>
          </p:txBody>
        </p:sp>
      </p:grpSp>
      <p:grpSp>
        <p:nvGrpSpPr>
          <p:cNvPr id="9" name="Group 10"/>
          <p:cNvGrpSpPr/>
          <p:nvPr/>
        </p:nvGrpSpPr>
        <p:grpSpPr>
          <a:xfrm>
            <a:off x="4039521" y="2006152"/>
            <a:ext cx="3638873" cy="533631"/>
            <a:chOff x="1598315" y="2782716"/>
            <a:chExt cx="4851831" cy="711507"/>
          </a:xfrm>
        </p:grpSpPr>
        <p:sp>
          <p:nvSpPr>
            <p:cNvPr id="20" name="TextBox 11"/>
            <p:cNvSpPr txBox="1"/>
            <p:nvPr/>
          </p:nvSpPr>
          <p:spPr>
            <a:xfrm>
              <a:off x="1598315" y="2786337"/>
              <a:ext cx="718466" cy="707886"/>
            </a:xfrm>
            <a:prstGeom prst="rect">
              <a:avLst/>
            </a:prstGeom>
            <a:noFill/>
          </p:spPr>
          <p:txBody>
            <a:bodyPr wrap="none" anchor="ctr">
              <a:normAutofit fontScale="85000" lnSpcReduction="20000"/>
            </a:bodyPr>
            <a:lstStyle/>
            <a:p>
              <a:r>
                <a:rPr lang="en-US" altLang="zh-CN" sz="4000">
                  <a:solidFill>
                    <a:srgbClr val="53AAD2"/>
                  </a:solidFill>
                  <a:latin typeface="Impact" panose="020B0806030902050204" pitchFamily="34" charset="0"/>
                </a:rPr>
                <a:t>02</a:t>
              </a:r>
            </a:p>
          </p:txBody>
        </p:sp>
        <p:sp>
          <p:nvSpPr>
            <p:cNvPr id="22" name="TextBox 13"/>
            <p:cNvSpPr txBox="1"/>
            <p:nvPr/>
          </p:nvSpPr>
          <p:spPr>
            <a:xfrm>
              <a:off x="2079767" y="2782716"/>
              <a:ext cx="4370379" cy="550431"/>
            </a:xfrm>
            <a:prstGeom prst="rect">
              <a:avLst/>
            </a:prstGeom>
            <a:noFill/>
          </p:spPr>
          <p:txBody>
            <a:bodyPr wrap="none" lIns="360000" tIns="0" rIns="0" bIns="0" anchor="b" anchorCtr="0">
              <a:noAutofit/>
            </a:bodyPr>
            <a:lstStyle/>
            <a:p>
              <a:r>
                <a:rPr lang="zh-CN" altLang="en-US" sz="2800" b="1" dirty="0">
                  <a:solidFill>
                    <a:srgbClr val="53AAD2"/>
                  </a:solidFill>
                </a:rPr>
                <a:t>基于图论的算法</a:t>
              </a:r>
            </a:p>
          </p:txBody>
        </p:sp>
      </p:grpSp>
      <p:grpSp>
        <p:nvGrpSpPr>
          <p:cNvPr id="10" name="Group 15"/>
          <p:cNvGrpSpPr/>
          <p:nvPr/>
        </p:nvGrpSpPr>
        <p:grpSpPr>
          <a:xfrm>
            <a:off x="4039521" y="2645201"/>
            <a:ext cx="3844708" cy="732459"/>
            <a:chOff x="1598315" y="3885764"/>
            <a:chExt cx="5126278" cy="976611"/>
          </a:xfrm>
        </p:grpSpPr>
        <p:sp>
          <p:nvSpPr>
            <p:cNvPr id="16" name="TextBox 16"/>
            <p:cNvSpPr txBox="1"/>
            <p:nvPr/>
          </p:nvSpPr>
          <p:spPr>
            <a:xfrm>
              <a:off x="1598315" y="4154489"/>
              <a:ext cx="732893" cy="707886"/>
            </a:xfrm>
            <a:prstGeom prst="rect">
              <a:avLst/>
            </a:prstGeom>
            <a:noFill/>
          </p:spPr>
          <p:txBody>
            <a:bodyPr wrap="none" anchor="ctr">
              <a:normAutofit fontScale="85000" lnSpcReduction="20000"/>
            </a:bodyPr>
            <a:lstStyle/>
            <a:p>
              <a:r>
                <a:rPr lang="en-US" altLang="zh-CN" sz="4000" dirty="0">
                  <a:solidFill>
                    <a:srgbClr val="257DB8"/>
                  </a:solidFill>
                  <a:latin typeface="Impact" panose="020B0806030902050204" pitchFamily="34" charset="0"/>
                </a:rPr>
                <a:t>03</a:t>
              </a:r>
            </a:p>
          </p:txBody>
        </p:sp>
        <p:sp>
          <p:nvSpPr>
            <p:cNvPr id="18" name="TextBox 18"/>
            <p:cNvSpPr txBox="1"/>
            <p:nvPr/>
          </p:nvSpPr>
          <p:spPr>
            <a:xfrm>
              <a:off x="2162192" y="3885764"/>
              <a:ext cx="4562401" cy="813220"/>
            </a:xfrm>
            <a:prstGeom prst="rect">
              <a:avLst/>
            </a:prstGeom>
            <a:noFill/>
          </p:spPr>
          <p:txBody>
            <a:bodyPr wrap="none" lIns="360000" tIns="0" rIns="0" bIns="0" anchor="b" anchorCtr="0">
              <a:normAutofit/>
            </a:bodyPr>
            <a:lstStyle/>
            <a:p>
              <a:r>
                <a:rPr lang="zh-CN" altLang="en-US" sz="2800" b="1" dirty="0">
                  <a:solidFill>
                    <a:srgbClr val="257DB8"/>
                  </a:solidFill>
                </a:rPr>
                <a:t>总结</a:t>
              </a:r>
            </a:p>
          </p:txBody>
        </p:sp>
      </p:grpSp>
      <p:grpSp>
        <p:nvGrpSpPr>
          <p:cNvPr id="11" name="Group 20"/>
          <p:cNvGrpSpPr/>
          <p:nvPr/>
        </p:nvGrpSpPr>
        <p:grpSpPr>
          <a:xfrm>
            <a:off x="4039521" y="3388955"/>
            <a:ext cx="3772839" cy="826580"/>
            <a:chOff x="1598315" y="5128421"/>
            <a:chExt cx="5030453" cy="1102106"/>
          </a:xfrm>
        </p:grpSpPr>
        <p:sp>
          <p:nvSpPr>
            <p:cNvPr id="12" name="TextBox 21"/>
            <p:cNvSpPr txBox="1"/>
            <p:nvPr/>
          </p:nvSpPr>
          <p:spPr>
            <a:xfrm>
              <a:off x="1598315" y="5522641"/>
              <a:ext cx="716863" cy="707886"/>
            </a:xfrm>
            <a:prstGeom prst="rect">
              <a:avLst/>
            </a:prstGeom>
            <a:noFill/>
          </p:spPr>
          <p:txBody>
            <a:bodyPr wrap="none" anchor="ctr">
              <a:normAutofit fontScale="85000" lnSpcReduction="20000"/>
            </a:bodyPr>
            <a:lstStyle/>
            <a:p>
              <a:r>
                <a:rPr lang="en-US" altLang="zh-CN" sz="4000">
                  <a:solidFill>
                    <a:srgbClr val="53AAD2"/>
                  </a:solidFill>
                  <a:latin typeface="Impact" panose="020B0806030902050204" pitchFamily="34" charset="0"/>
                </a:rPr>
                <a:t>04</a:t>
              </a:r>
            </a:p>
          </p:txBody>
        </p:sp>
        <p:sp>
          <p:nvSpPr>
            <p:cNvPr id="14" name="TextBox 23"/>
            <p:cNvSpPr txBox="1"/>
            <p:nvPr/>
          </p:nvSpPr>
          <p:spPr>
            <a:xfrm>
              <a:off x="2066367" y="5128421"/>
              <a:ext cx="4562401" cy="926617"/>
            </a:xfrm>
            <a:prstGeom prst="rect">
              <a:avLst/>
            </a:prstGeom>
            <a:noFill/>
          </p:spPr>
          <p:txBody>
            <a:bodyPr wrap="none" lIns="360000" tIns="0" rIns="0" bIns="0" anchor="b" anchorCtr="0">
              <a:normAutofit/>
            </a:bodyPr>
            <a:lstStyle/>
            <a:p>
              <a:r>
                <a:rPr lang="zh-CN" altLang="en-US" sz="2800" b="1" dirty="0">
                  <a:solidFill>
                    <a:srgbClr val="53AAD2"/>
                  </a:solidFill>
                </a:rPr>
                <a:t> 参考文献</a:t>
              </a:r>
            </a:p>
          </p:txBody>
        </p:sp>
      </p:grpSp>
    </p:spTree>
    <p:extLst>
      <p:ext uri="{BB962C8B-B14F-4D97-AF65-F5344CB8AC3E}">
        <p14:creationId xmlns:p14="http://schemas.microsoft.com/office/powerpoint/2010/main" val="27861690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500"/>
                                </p:stCondLst>
                                <p:childTnLst>
                                  <p:par>
                                    <p:cTn id="23" presetID="2" presetClass="entr" presetSubtype="2" fill="hold" nodeType="afterEffect" p14:presetBounceEnd="34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34000">
                                          <p:cBhvr additive="base">
                                            <p:cTn id="25" dur="500" fill="hold"/>
                                            <p:tgtEl>
                                              <p:spTgt spid="8"/>
                                            </p:tgtEl>
                                            <p:attrNameLst>
                                              <p:attrName>ppt_x</p:attrName>
                                            </p:attrNameLst>
                                          </p:cBhvr>
                                          <p:tavLst>
                                            <p:tav tm="0">
                                              <p:val>
                                                <p:strVal val="1+#ppt_w/2"/>
                                              </p:val>
                                            </p:tav>
                                            <p:tav tm="100000">
                                              <p:val>
                                                <p:strVal val="#ppt_x"/>
                                              </p:val>
                                            </p:tav>
                                          </p:tavLst>
                                        </p:anim>
                                        <p:anim calcmode="lin" valueType="num" p14:bounceEnd="34000">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2" fill="hold" nodeType="afterEffect" p14:presetBounceEnd="34000">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14:bounceEnd="34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34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 presetClass="entr" presetSubtype="2" fill="hold" nodeType="afterEffect" p14:presetBounceEnd="34000">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14:bounceEnd="34000">
                                          <p:cBhvr additive="base">
                                            <p:cTn id="35" dur="500" fill="hold"/>
                                            <p:tgtEl>
                                              <p:spTgt spid="10"/>
                                            </p:tgtEl>
                                            <p:attrNameLst>
                                              <p:attrName>ppt_x</p:attrName>
                                            </p:attrNameLst>
                                          </p:cBhvr>
                                          <p:tavLst>
                                            <p:tav tm="0">
                                              <p:val>
                                                <p:strVal val="1+#ppt_w/2"/>
                                              </p:val>
                                            </p:tav>
                                            <p:tav tm="100000">
                                              <p:val>
                                                <p:strVal val="#ppt_x"/>
                                              </p:val>
                                            </p:tav>
                                          </p:tavLst>
                                        </p:anim>
                                        <p:anim calcmode="lin" valueType="num" p14:bounceEnd="34000">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nodeType="afterEffect" p14:presetBounceEnd="34000">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14:bounceEnd="34000">
                                          <p:cBhvr additive="base">
                                            <p:cTn id="40" dur="500" fill="hold"/>
                                            <p:tgtEl>
                                              <p:spTgt spid="11"/>
                                            </p:tgtEl>
                                            <p:attrNameLst>
                                              <p:attrName>ppt_x</p:attrName>
                                            </p:attrNameLst>
                                          </p:cBhvr>
                                          <p:tavLst>
                                            <p:tav tm="0">
                                              <p:val>
                                                <p:strVal val="1+#ppt_w/2"/>
                                              </p:val>
                                            </p:tav>
                                            <p:tav tm="100000">
                                              <p:val>
                                                <p:strVal val="#ppt_x"/>
                                              </p:val>
                                            </p:tav>
                                          </p:tavLst>
                                        </p:anim>
                                        <p:anim calcmode="lin" valueType="num" p14:bounceEnd="34000">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500"/>
                                </p:stCondLst>
                                <p:childTnLst>
                                  <p:par>
                                    <p:cTn id="23" presetID="2" presetClass="entr" presetSubtype="2"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2"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 presetClass="entr" presetSubtype="2"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4846B7A-FD02-4CF3-8BFF-644B9C8C59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17" name="图片 16">
            <a:extLst>
              <a:ext uri="{FF2B5EF4-FFF2-40B4-BE49-F238E27FC236}">
                <a16:creationId xmlns:a16="http://schemas.microsoft.com/office/drawing/2014/main" id="{30C21DA9-25E9-44F8-BECF-E14C876318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18" name="图片 17">
            <a:extLst>
              <a:ext uri="{FF2B5EF4-FFF2-40B4-BE49-F238E27FC236}">
                <a16:creationId xmlns:a16="http://schemas.microsoft.com/office/drawing/2014/main" id="{0E68C0A5-5592-4098-A0AC-D54D023258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19" name="图片 18">
            <a:extLst>
              <a:ext uri="{FF2B5EF4-FFF2-40B4-BE49-F238E27FC236}">
                <a16:creationId xmlns:a16="http://schemas.microsoft.com/office/drawing/2014/main" id="{C5919A55-F3E2-4B98-815D-6F89C0D7290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128"/>
          <a:stretch/>
        </p:blipFill>
        <p:spPr>
          <a:xfrm>
            <a:off x="577728" y="2219212"/>
            <a:ext cx="8566272" cy="2903322"/>
          </a:xfrm>
          <a:prstGeom prst="rect">
            <a:avLst/>
          </a:prstGeom>
        </p:spPr>
      </p:pic>
      <p:pic>
        <p:nvPicPr>
          <p:cNvPr id="20" name="图片 19">
            <a:extLst>
              <a:ext uri="{FF2B5EF4-FFF2-40B4-BE49-F238E27FC236}">
                <a16:creationId xmlns:a16="http://schemas.microsoft.com/office/drawing/2014/main" id="{A4C18D09-7AD7-4D0F-8273-F75964ACD5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21" name="矩形 20">
            <a:extLst>
              <a:ext uri="{FF2B5EF4-FFF2-40B4-BE49-F238E27FC236}">
                <a16:creationId xmlns:a16="http://schemas.microsoft.com/office/drawing/2014/main" id="{27FE5B5F-0245-45C4-B690-5059A402577D}"/>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E2D3DA3-4A79-452F-9B19-7F43F6485181}"/>
              </a:ext>
            </a:extLst>
          </p:cNvPr>
          <p:cNvSpPr/>
          <p:nvPr/>
        </p:nvSpPr>
        <p:spPr>
          <a:xfrm>
            <a:off x="3387382" y="2409461"/>
            <a:ext cx="3894143" cy="461665"/>
          </a:xfrm>
          <a:prstGeom prst="rect">
            <a:avLst/>
          </a:prstGeom>
        </p:spPr>
        <p:txBody>
          <a:bodyPr wrap="square">
            <a:spAutoFit/>
          </a:bodyPr>
          <a:lstStyle/>
          <a:p>
            <a:pPr fontAlgn="auto">
              <a:spcBef>
                <a:spcPts val="0"/>
              </a:spcBef>
              <a:spcAft>
                <a:spcPts val="0"/>
              </a:spcAft>
              <a:defRPr/>
            </a:pPr>
            <a:r>
              <a:rPr lang="zh-CN" altLang="en-US" sz="24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引言与问题描述</a:t>
            </a:r>
          </a:p>
        </p:txBody>
      </p:sp>
      <p:sp>
        <p:nvSpPr>
          <p:cNvPr id="23" name="矩形 22">
            <a:extLst>
              <a:ext uri="{FF2B5EF4-FFF2-40B4-BE49-F238E27FC236}">
                <a16:creationId xmlns:a16="http://schemas.microsoft.com/office/drawing/2014/main" id="{09B634F6-EC5D-4117-B8F2-977B067A6487}"/>
              </a:ext>
            </a:extLst>
          </p:cNvPr>
          <p:cNvSpPr/>
          <p:nvPr/>
        </p:nvSpPr>
        <p:spPr>
          <a:xfrm>
            <a:off x="4144818" y="1707654"/>
            <a:ext cx="1080120"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01</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 presetClass="entr" presetSubtype="1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89B3E9B7-C288-446E-A090-48978DB80F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grpSp>
        <p:nvGrpSpPr>
          <p:cNvPr id="4" name="Group 1"/>
          <p:cNvGrpSpPr/>
          <p:nvPr/>
        </p:nvGrpSpPr>
        <p:grpSpPr>
          <a:xfrm>
            <a:off x="3665457" y="1005573"/>
            <a:ext cx="4939191" cy="4135547"/>
            <a:chOff x="4711483" y="653160"/>
            <a:chExt cx="7406816" cy="6201666"/>
          </a:xfrm>
        </p:grpSpPr>
        <p:sp>
          <p:nvSpPr>
            <p:cNvPr id="19" name="Freeform: Shape 2"/>
            <p:cNvSpPr>
              <a:spLocks/>
            </p:cNvSpPr>
            <p:nvPr/>
          </p:nvSpPr>
          <p:spPr bwMode="auto">
            <a:xfrm>
              <a:off x="7529225" y="2847975"/>
              <a:ext cx="1361091" cy="4006851"/>
            </a:xfrm>
            <a:custGeom>
              <a:avLst/>
              <a:gdLst>
                <a:gd name="T0" fmla="*/ 0 w 407"/>
                <a:gd name="T1" fmla="*/ 33 h 1302"/>
                <a:gd name="T2" fmla="*/ 77 w 407"/>
                <a:gd name="T3" fmla="*/ 1302 h 1302"/>
                <a:gd name="T4" fmla="*/ 368 w 407"/>
                <a:gd name="T5" fmla="*/ 1302 h 1302"/>
                <a:gd name="T6" fmla="*/ 354 w 407"/>
                <a:gd name="T7" fmla="*/ 656 h 1302"/>
                <a:gd name="T8" fmla="*/ 49 w 407"/>
                <a:gd name="T9" fmla="*/ 0 h 1302"/>
                <a:gd name="T10" fmla="*/ 0 w 407"/>
                <a:gd name="T11" fmla="*/ 33 h 1302"/>
              </a:gdLst>
              <a:ahLst/>
              <a:cxnLst>
                <a:cxn ang="0">
                  <a:pos x="T0" y="T1"/>
                </a:cxn>
                <a:cxn ang="0">
                  <a:pos x="T2" y="T3"/>
                </a:cxn>
                <a:cxn ang="0">
                  <a:pos x="T4" y="T5"/>
                </a:cxn>
                <a:cxn ang="0">
                  <a:pos x="T6" y="T7"/>
                </a:cxn>
                <a:cxn ang="0">
                  <a:pos x="T8" y="T9"/>
                </a:cxn>
                <a:cxn ang="0">
                  <a:pos x="T10" y="T11"/>
                </a:cxn>
              </a:cxnLst>
              <a:rect l="0" t="0" r="r" b="b"/>
              <a:pathLst>
                <a:path w="407" h="1302">
                  <a:moveTo>
                    <a:pt x="0" y="33"/>
                  </a:moveTo>
                  <a:cubicBezTo>
                    <a:pt x="228" y="442"/>
                    <a:pt x="210" y="885"/>
                    <a:pt x="77" y="1302"/>
                  </a:cubicBezTo>
                  <a:cubicBezTo>
                    <a:pt x="368" y="1302"/>
                    <a:pt x="368" y="1302"/>
                    <a:pt x="368" y="1302"/>
                  </a:cubicBezTo>
                  <a:cubicBezTo>
                    <a:pt x="402" y="1058"/>
                    <a:pt x="407" y="897"/>
                    <a:pt x="354" y="656"/>
                  </a:cubicBezTo>
                  <a:cubicBezTo>
                    <a:pt x="302" y="416"/>
                    <a:pt x="196" y="189"/>
                    <a:pt x="49" y="0"/>
                  </a:cubicBezTo>
                  <a:lnTo>
                    <a:pt x="0" y="33"/>
                  </a:lnTo>
                  <a:close/>
                </a:path>
              </a:pathLst>
            </a:custGeom>
            <a:solidFill>
              <a:schemeClr val="tx2"/>
            </a:solidFill>
            <a:ln>
              <a:noFill/>
            </a:ln>
          </p:spPr>
          <p:txBody>
            <a:bodyPr anchor="ctr"/>
            <a:lstStyle/>
            <a:p>
              <a:pPr algn="ctr"/>
              <a:endParaRPr/>
            </a:p>
          </p:txBody>
        </p:sp>
        <p:sp>
          <p:nvSpPr>
            <p:cNvPr id="20" name="Freeform: Shape 3"/>
            <p:cNvSpPr>
              <a:spLocks/>
            </p:cNvSpPr>
            <p:nvPr/>
          </p:nvSpPr>
          <p:spPr bwMode="auto">
            <a:xfrm>
              <a:off x="6560850" y="3962401"/>
              <a:ext cx="1798637" cy="944563"/>
            </a:xfrm>
            <a:custGeom>
              <a:avLst/>
              <a:gdLst>
                <a:gd name="T0" fmla="*/ 127 w 585"/>
                <a:gd name="T1" fmla="*/ 29 h 307"/>
                <a:gd name="T2" fmla="*/ 82 w 585"/>
                <a:gd name="T3" fmla="*/ 0 h 307"/>
                <a:gd name="T4" fmla="*/ 0 w 585"/>
                <a:gd name="T5" fmla="*/ 18 h 307"/>
                <a:gd name="T6" fmla="*/ 102 w 585"/>
                <a:gd name="T7" fmla="*/ 106 h 307"/>
                <a:gd name="T8" fmla="*/ 581 w 585"/>
                <a:gd name="T9" fmla="*/ 307 h 307"/>
                <a:gd name="T10" fmla="*/ 585 w 585"/>
                <a:gd name="T11" fmla="*/ 168 h 307"/>
                <a:gd name="T12" fmla="*/ 127 w 585"/>
                <a:gd name="T13" fmla="*/ 29 h 307"/>
              </a:gdLst>
              <a:ahLst/>
              <a:cxnLst>
                <a:cxn ang="0">
                  <a:pos x="T0" y="T1"/>
                </a:cxn>
                <a:cxn ang="0">
                  <a:pos x="T2" y="T3"/>
                </a:cxn>
                <a:cxn ang="0">
                  <a:pos x="T4" y="T5"/>
                </a:cxn>
                <a:cxn ang="0">
                  <a:pos x="T6" y="T7"/>
                </a:cxn>
                <a:cxn ang="0">
                  <a:pos x="T8" y="T9"/>
                </a:cxn>
                <a:cxn ang="0">
                  <a:pos x="T10" y="T11"/>
                </a:cxn>
                <a:cxn ang="0">
                  <a:pos x="T12" y="T13"/>
                </a:cxn>
              </a:cxnLst>
              <a:rect l="0" t="0" r="r" b="b"/>
              <a:pathLst>
                <a:path w="585" h="307">
                  <a:moveTo>
                    <a:pt x="127" y="29"/>
                  </a:moveTo>
                  <a:cubicBezTo>
                    <a:pt x="112" y="20"/>
                    <a:pt x="97" y="11"/>
                    <a:pt x="82" y="0"/>
                  </a:cubicBezTo>
                  <a:cubicBezTo>
                    <a:pt x="0" y="18"/>
                    <a:pt x="0" y="18"/>
                    <a:pt x="0" y="18"/>
                  </a:cubicBezTo>
                  <a:cubicBezTo>
                    <a:pt x="33" y="50"/>
                    <a:pt x="67" y="79"/>
                    <a:pt x="102" y="106"/>
                  </a:cubicBezTo>
                  <a:cubicBezTo>
                    <a:pt x="251" y="215"/>
                    <a:pt x="411" y="279"/>
                    <a:pt x="581" y="307"/>
                  </a:cubicBezTo>
                  <a:cubicBezTo>
                    <a:pt x="585" y="168"/>
                    <a:pt x="585" y="168"/>
                    <a:pt x="585" y="168"/>
                  </a:cubicBezTo>
                  <a:cubicBezTo>
                    <a:pt x="432" y="161"/>
                    <a:pt x="271" y="116"/>
                    <a:pt x="127" y="29"/>
                  </a:cubicBezTo>
                  <a:close/>
                </a:path>
              </a:pathLst>
            </a:custGeom>
            <a:solidFill>
              <a:schemeClr val="tx2"/>
            </a:solidFill>
            <a:ln>
              <a:noFill/>
            </a:ln>
          </p:spPr>
          <p:txBody>
            <a:bodyPr anchor="ctr"/>
            <a:lstStyle/>
            <a:p>
              <a:pPr algn="ctr"/>
              <a:endParaRPr/>
            </a:p>
          </p:txBody>
        </p:sp>
        <p:sp>
          <p:nvSpPr>
            <p:cNvPr id="21" name="Freeform: Shape 4"/>
            <p:cNvSpPr>
              <a:spLocks/>
            </p:cNvSpPr>
            <p:nvPr/>
          </p:nvSpPr>
          <p:spPr bwMode="auto">
            <a:xfrm>
              <a:off x="8305511" y="2722173"/>
              <a:ext cx="1124935" cy="2118256"/>
            </a:xfrm>
            <a:custGeom>
              <a:avLst/>
              <a:gdLst>
                <a:gd name="T0" fmla="*/ 234 w 266"/>
                <a:gd name="T1" fmla="*/ 0 h 614"/>
                <a:gd name="T2" fmla="*/ 193 w 266"/>
                <a:gd name="T3" fmla="*/ 156 h 614"/>
                <a:gd name="T4" fmla="*/ 50 w 266"/>
                <a:gd name="T5" fmla="*/ 429 h 614"/>
                <a:gd name="T6" fmla="*/ 0 w 266"/>
                <a:gd name="T7" fmla="*/ 489 h 614"/>
                <a:gd name="T8" fmla="*/ 36 w 266"/>
                <a:gd name="T9" fmla="*/ 614 h 614"/>
                <a:gd name="T10" fmla="*/ 102 w 266"/>
                <a:gd name="T11" fmla="*/ 517 h 614"/>
                <a:gd name="T12" fmla="*/ 235 w 266"/>
                <a:gd name="T13" fmla="*/ 202 h 614"/>
                <a:gd name="T14" fmla="*/ 266 w 266"/>
                <a:gd name="T15" fmla="*/ 49 h 614"/>
                <a:gd name="T16" fmla="*/ 234 w 26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614">
                  <a:moveTo>
                    <a:pt x="234" y="0"/>
                  </a:moveTo>
                  <a:cubicBezTo>
                    <a:pt x="224" y="55"/>
                    <a:pt x="210" y="108"/>
                    <a:pt x="193" y="156"/>
                  </a:cubicBezTo>
                  <a:cubicBezTo>
                    <a:pt x="157" y="262"/>
                    <a:pt x="107" y="353"/>
                    <a:pt x="50" y="429"/>
                  </a:cubicBezTo>
                  <a:cubicBezTo>
                    <a:pt x="34" y="450"/>
                    <a:pt x="17" y="470"/>
                    <a:pt x="0" y="489"/>
                  </a:cubicBezTo>
                  <a:cubicBezTo>
                    <a:pt x="36" y="614"/>
                    <a:pt x="36" y="614"/>
                    <a:pt x="36" y="614"/>
                  </a:cubicBezTo>
                  <a:cubicBezTo>
                    <a:pt x="59" y="583"/>
                    <a:pt x="81" y="551"/>
                    <a:pt x="102" y="517"/>
                  </a:cubicBezTo>
                  <a:cubicBezTo>
                    <a:pt x="157" y="426"/>
                    <a:pt x="203" y="321"/>
                    <a:pt x="235" y="202"/>
                  </a:cubicBezTo>
                  <a:cubicBezTo>
                    <a:pt x="247" y="153"/>
                    <a:pt x="258" y="102"/>
                    <a:pt x="266" y="49"/>
                  </a:cubicBezTo>
                  <a:lnTo>
                    <a:pt x="234" y="0"/>
                  </a:lnTo>
                  <a:close/>
                </a:path>
              </a:pathLst>
            </a:custGeom>
            <a:solidFill>
              <a:schemeClr val="tx2"/>
            </a:solidFill>
            <a:ln>
              <a:noFill/>
            </a:ln>
          </p:spPr>
          <p:txBody>
            <a:bodyPr anchor="ctr"/>
            <a:lstStyle/>
            <a:p>
              <a:pPr algn="ctr"/>
              <a:endParaRPr/>
            </a:p>
          </p:txBody>
        </p:sp>
        <p:sp>
          <p:nvSpPr>
            <p:cNvPr id="25" name="Freeform: Shape 8"/>
            <p:cNvSpPr>
              <a:spLocks/>
            </p:cNvSpPr>
            <p:nvPr/>
          </p:nvSpPr>
          <p:spPr bwMode="auto">
            <a:xfrm rot="4500000">
              <a:off x="9766417" y="2289417"/>
              <a:ext cx="1706563" cy="2997200"/>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6" name="Freeform: Shape 9"/>
            <p:cNvSpPr>
              <a:spLocks/>
            </p:cNvSpPr>
            <p:nvPr/>
          </p:nvSpPr>
          <p:spPr bwMode="auto">
            <a:xfrm>
              <a:off x="8179526" y="2176029"/>
              <a:ext cx="861125" cy="151237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7" name="Freeform: Shape 10"/>
            <p:cNvSpPr>
              <a:spLocks/>
            </p:cNvSpPr>
            <p:nvPr/>
          </p:nvSpPr>
          <p:spPr bwMode="auto">
            <a:xfrm rot="1034185">
              <a:off x="9254180" y="653160"/>
              <a:ext cx="1318753" cy="231609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8" name="Freeform: Shape 11"/>
            <p:cNvSpPr>
              <a:spLocks/>
            </p:cNvSpPr>
            <p:nvPr/>
          </p:nvSpPr>
          <p:spPr bwMode="auto">
            <a:xfrm rot="18372114">
              <a:off x="5210156" y="2030235"/>
              <a:ext cx="1318753" cy="231609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9" name="Freeform: Shape 12"/>
            <p:cNvSpPr>
              <a:spLocks/>
            </p:cNvSpPr>
            <p:nvPr/>
          </p:nvSpPr>
          <p:spPr bwMode="auto">
            <a:xfrm rot="19386348">
              <a:off x="7118909" y="3187239"/>
              <a:ext cx="646103" cy="113473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0" name="Freeform: Shape 13"/>
            <p:cNvSpPr>
              <a:spLocks/>
            </p:cNvSpPr>
            <p:nvPr/>
          </p:nvSpPr>
          <p:spPr bwMode="auto">
            <a:xfrm rot="8899099">
              <a:off x="8945094" y="4344303"/>
              <a:ext cx="646103" cy="113473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1" name="Freeform: Shape 14"/>
            <p:cNvSpPr>
              <a:spLocks/>
            </p:cNvSpPr>
            <p:nvPr/>
          </p:nvSpPr>
          <p:spPr bwMode="auto">
            <a:xfrm rot="14235448">
              <a:off x="5841078" y="4043924"/>
              <a:ext cx="678703" cy="1191992"/>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2" name="Freeform: Shape 15"/>
            <p:cNvSpPr>
              <a:spLocks/>
            </p:cNvSpPr>
            <p:nvPr/>
          </p:nvSpPr>
          <p:spPr bwMode="auto">
            <a:xfrm rot="19765408">
              <a:off x="6422390" y="858042"/>
              <a:ext cx="1202479" cy="211188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3" name="Freeform: Shape 16"/>
            <p:cNvSpPr>
              <a:spLocks/>
            </p:cNvSpPr>
            <p:nvPr/>
          </p:nvSpPr>
          <p:spPr bwMode="auto">
            <a:xfrm rot="14235448">
              <a:off x="7585773" y="4857255"/>
              <a:ext cx="292603" cy="513893"/>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sp>
          <p:nvSpPr>
            <p:cNvPr id="34" name="Freeform: Shape 17"/>
            <p:cNvSpPr>
              <a:spLocks/>
            </p:cNvSpPr>
            <p:nvPr/>
          </p:nvSpPr>
          <p:spPr bwMode="auto">
            <a:xfrm rot="10800000">
              <a:off x="6704262" y="4479826"/>
              <a:ext cx="351047" cy="616535"/>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4"/>
            </a:solidFill>
            <a:ln>
              <a:noFill/>
            </a:ln>
          </p:spPr>
          <p:txBody>
            <a:bodyPr anchor="ctr"/>
            <a:lstStyle/>
            <a:p>
              <a:pPr algn="ctr"/>
              <a:endParaRPr/>
            </a:p>
          </p:txBody>
        </p:sp>
        <p:sp>
          <p:nvSpPr>
            <p:cNvPr id="35" name="Freeform: Shape 18"/>
            <p:cNvSpPr>
              <a:spLocks/>
            </p:cNvSpPr>
            <p:nvPr/>
          </p:nvSpPr>
          <p:spPr bwMode="auto">
            <a:xfrm rot="829878">
              <a:off x="7801869" y="2175347"/>
              <a:ext cx="326321" cy="57311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4"/>
            </a:solidFill>
            <a:ln>
              <a:noFill/>
            </a:ln>
          </p:spPr>
          <p:txBody>
            <a:bodyPr anchor="ctr"/>
            <a:lstStyle/>
            <a:p>
              <a:pPr algn="ctr"/>
              <a:endParaRPr/>
            </a:p>
          </p:txBody>
        </p:sp>
        <p:sp>
          <p:nvSpPr>
            <p:cNvPr id="36" name="Freeform: Shape 19"/>
            <p:cNvSpPr>
              <a:spLocks/>
            </p:cNvSpPr>
            <p:nvPr/>
          </p:nvSpPr>
          <p:spPr bwMode="auto">
            <a:xfrm rot="17678962">
              <a:off x="7080688" y="2794874"/>
              <a:ext cx="313088" cy="54987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sp>
          <p:nvSpPr>
            <p:cNvPr id="41" name="Freeform: Shape 24"/>
            <p:cNvSpPr>
              <a:spLocks/>
            </p:cNvSpPr>
            <p:nvPr/>
          </p:nvSpPr>
          <p:spPr bwMode="auto">
            <a:xfrm rot="829878">
              <a:off x="8191357" y="1845295"/>
              <a:ext cx="326321" cy="57311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grpSp>
      <p:sp>
        <p:nvSpPr>
          <p:cNvPr id="14" name="Rectangle 34"/>
          <p:cNvSpPr/>
          <p:nvPr/>
        </p:nvSpPr>
        <p:spPr>
          <a:xfrm>
            <a:off x="126767" y="1507354"/>
            <a:ext cx="9036496" cy="4313535"/>
          </a:xfrm>
          <a:prstGeom prst="rect">
            <a:avLst/>
          </a:prstGeom>
        </p:spPr>
        <p:txBody>
          <a:bodyPr wrap="none" lIns="0" tIns="0" rIns="0" bIns="0">
            <a:normAutofit/>
          </a:bodyPr>
          <a:lstStyle/>
          <a:p>
            <a:r>
              <a:rPr lang="zh-CN" altLang="en-US" sz="1600" b="1" dirty="0"/>
              <a:t>很多学校不像浙大，他们的必修课不能自主选课并未</a:t>
            </a:r>
            <a:endParaRPr lang="en-US" altLang="zh-CN" sz="1600" b="1" dirty="0"/>
          </a:p>
          <a:p>
            <a:r>
              <a:rPr lang="zh-CN" altLang="en-US" sz="1600" b="1" dirty="0"/>
              <a:t>在选课前就安排好考试时间地点教室等，而是到最后</a:t>
            </a:r>
            <a:endParaRPr lang="en-US" altLang="zh-CN" sz="1600" b="1" dirty="0"/>
          </a:p>
          <a:p>
            <a:r>
              <a:rPr lang="zh-CN" altLang="en-US" sz="1600" b="1" dirty="0"/>
              <a:t>根据每个班的课程来安排考试，这就造成了排考试的</a:t>
            </a:r>
            <a:endParaRPr lang="en-US" altLang="zh-CN" sz="1600" b="1" dirty="0"/>
          </a:p>
          <a:p>
            <a:r>
              <a:rPr lang="zh-CN" altLang="en-US" sz="1600" b="1" dirty="0"/>
              <a:t>问题。而浙大虽然刚开始就安排好考试，</a:t>
            </a:r>
            <a:endParaRPr lang="en-US" altLang="zh-CN" sz="1600" b="1" dirty="0"/>
          </a:p>
          <a:p>
            <a:r>
              <a:rPr lang="zh-CN" altLang="en-US" sz="1600" b="1" dirty="0"/>
              <a:t>但选课之前也是要根据各个专业本学期必修</a:t>
            </a:r>
            <a:endParaRPr lang="en-US" altLang="zh-CN" sz="1600" b="1" dirty="0"/>
          </a:p>
          <a:p>
            <a:r>
              <a:rPr lang="zh-CN" altLang="en-US" sz="1600" b="1" dirty="0"/>
              <a:t>来安排考试，选修通识课尽可能和通识必修</a:t>
            </a:r>
            <a:endParaRPr lang="en-US" altLang="zh-CN" sz="1600" b="1" dirty="0"/>
          </a:p>
          <a:p>
            <a:r>
              <a:rPr lang="zh-CN" altLang="en-US" sz="1600" b="1" dirty="0"/>
              <a:t>课、专业课考试时间调开。考场安排是高校考</a:t>
            </a:r>
            <a:endParaRPr lang="en-US" altLang="zh-CN" sz="1600" b="1" dirty="0"/>
          </a:p>
          <a:p>
            <a:r>
              <a:rPr lang="zh-CN" altLang="en-US" sz="1600" b="1" dirty="0"/>
              <a:t>务管理活动的主要组成部分，由于排考冲突条件多，</a:t>
            </a:r>
            <a:endParaRPr lang="en-US" altLang="zh-CN" sz="1600" b="1" dirty="0"/>
          </a:p>
          <a:p>
            <a:r>
              <a:rPr lang="zh-CN" altLang="en-US" sz="1600" b="1" dirty="0"/>
              <a:t>数据量大，人工排考无疑是一种繁复、琐碎的工</a:t>
            </a:r>
            <a:endParaRPr lang="en-US" altLang="zh-CN" sz="1600" b="1" dirty="0"/>
          </a:p>
          <a:p>
            <a:r>
              <a:rPr lang="zh-CN" altLang="en-US" sz="1600" b="1" dirty="0"/>
              <a:t>作。随着高校进一步扩招，人工排考的问题更</a:t>
            </a:r>
            <a:endParaRPr lang="en-US" altLang="zh-CN" sz="1600" b="1" dirty="0"/>
          </a:p>
          <a:p>
            <a:r>
              <a:rPr lang="zh-CN" altLang="en-US" sz="1600" b="1" dirty="0"/>
              <a:t>显得突出。</a:t>
            </a:r>
            <a:endParaRPr lang="en-US" altLang="zh-CN" sz="1600" b="1" dirty="0"/>
          </a:p>
          <a:p>
            <a:endParaRPr lang="en-US" altLang="zh-CN" sz="1600" b="1" dirty="0"/>
          </a:p>
          <a:p>
            <a:endParaRPr lang="en-US" altLang="zh-CN" sz="1600" b="1" dirty="0"/>
          </a:p>
        </p:txBody>
      </p:sp>
      <p:sp>
        <p:nvSpPr>
          <p:cNvPr id="42" name="Title 1"/>
          <p:cNvSpPr txBox="1">
            <a:spLocks/>
          </p:cNvSpPr>
          <p:nvPr/>
        </p:nvSpPr>
        <p:spPr>
          <a:xfrm>
            <a:off x="274473" y="426516"/>
            <a:ext cx="5072174" cy="501746"/>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问题描述：高校排考问题</a:t>
            </a:r>
            <a:endParaRPr lang="en-GB"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31602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89B3E9B7-C288-446E-A090-48978DB80F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grpSp>
        <p:nvGrpSpPr>
          <p:cNvPr id="4" name="Group 1"/>
          <p:cNvGrpSpPr/>
          <p:nvPr/>
        </p:nvGrpSpPr>
        <p:grpSpPr>
          <a:xfrm>
            <a:off x="3665457" y="1005573"/>
            <a:ext cx="4939191" cy="4135547"/>
            <a:chOff x="4711483" y="653160"/>
            <a:chExt cx="7406816" cy="6201666"/>
          </a:xfrm>
        </p:grpSpPr>
        <p:sp>
          <p:nvSpPr>
            <p:cNvPr id="19" name="Freeform: Shape 2"/>
            <p:cNvSpPr>
              <a:spLocks/>
            </p:cNvSpPr>
            <p:nvPr/>
          </p:nvSpPr>
          <p:spPr bwMode="auto">
            <a:xfrm>
              <a:off x="7529225" y="2847975"/>
              <a:ext cx="1361091" cy="4006851"/>
            </a:xfrm>
            <a:custGeom>
              <a:avLst/>
              <a:gdLst>
                <a:gd name="T0" fmla="*/ 0 w 407"/>
                <a:gd name="T1" fmla="*/ 33 h 1302"/>
                <a:gd name="T2" fmla="*/ 77 w 407"/>
                <a:gd name="T3" fmla="*/ 1302 h 1302"/>
                <a:gd name="T4" fmla="*/ 368 w 407"/>
                <a:gd name="T5" fmla="*/ 1302 h 1302"/>
                <a:gd name="T6" fmla="*/ 354 w 407"/>
                <a:gd name="T7" fmla="*/ 656 h 1302"/>
                <a:gd name="T8" fmla="*/ 49 w 407"/>
                <a:gd name="T9" fmla="*/ 0 h 1302"/>
                <a:gd name="T10" fmla="*/ 0 w 407"/>
                <a:gd name="T11" fmla="*/ 33 h 1302"/>
              </a:gdLst>
              <a:ahLst/>
              <a:cxnLst>
                <a:cxn ang="0">
                  <a:pos x="T0" y="T1"/>
                </a:cxn>
                <a:cxn ang="0">
                  <a:pos x="T2" y="T3"/>
                </a:cxn>
                <a:cxn ang="0">
                  <a:pos x="T4" y="T5"/>
                </a:cxn>
                <a:cxn ang="0">
                  <a:pos x="T6" y="T7"/>
                </a:cxn>
                <a:cxn ang="0">
                  <a:pos x="T8" y="T9"/>
                </a:cxn>
                <a:cxn ang="0">
                  <a:pos x="T10" y="T11"/>
                </a:cxn>
              </a:cxnLst>
              <a:rect l="0" t="0" r="r" b="b"/>
              <a:pathLst>
                <a:path w="407" h="1302">
                  <a:moveTo>
                    <a:pt x="0" y="33"/>
                  </a:moveTo>
                  <a:cubicBezTo>
                    <a:pt x="228" y="442"/>
                    <a:pt x="210" y="885"/>
                    <a:pt x="77" y="1302"/>
                  </a:cubicBezTo>
                  <a:cubicBezTo>
                    <a:pt x="368" y="1302"/>
                    <a:pt x="368" y="1302"/>
                    <a:pt x="368" y="1302"/>
                  </a:cubicBezTo>
                  <a:cubicBezTo>
                    <a:pt x="402" y="1058"/>
                    <a:pt x="407" y="897"/>
                    <a:pt x="354" y="656"/>
                  </a:cubicBezTo>
                  <a:cubicBezTo>
                    <a:pt x="302" y="416"/>
                    <a:pt x="196" y="189"/>
                    <a:pt x="49" y="0"/>
                  </a:cubicBezTo>
                  <a:lnTo>
                    <a:pt x="0" y="33"/>
                  </a:lnTo>
                  <a:close/>
                </a:path>
              </a:pathLst>
            </a:custGeom>
            <a:solidFill>
              <a:schemeClr val="tx2"/>
            </a:solidFill>
            <a:ln>
              <a:noFill/>
            </a:ln>
          </p:spPr>
          <p:txBody>
            <a:bodyPr anchor="ctr"/>
            <a:lstStyle/>
            <a:p>
              <a:pPr algn="ctr"/>
              <a:endParaRPr/>
            </a:p>
          </p:txBody>
        </p:sp>
        <p:sp>
          <p:nvSpPr>
            <p:cNvPr id="20" name="Freeform: Shape 3"/>
            <p:cNvSpPr>
              <a:spLocks/>
            </p:cNvSpPr>
            <p:nvPr/>
          </p:nvSpPr>
          <p:spPr bwMode="auto">
            <a:xfrm>
              <a:off x="6560850" y="3962401"/>
              <a:ext cx="1798637" cy="944563"/>
            </a:xfrm>
            <a:custGeom>
              <a:avLst/>
              <a:gdLst>
                <a:gd name="T0" fmla="*/ 127 w 585"/>
                <a:gd name="T1" fmla="*/ 29 h 307"/>
                <a:gd name="T2" fmla="*/ 82 w 585"/>
                <a:gd name="T3" fmla="*/ 0 h 307"/>
                <a:gd name="T4" fmla="*/ 0 w 585"/>
                <a:gd name="T5" fmla="*/ 18 h 307"/>
                <a:gd name="T6" fmla="*/ 102 w 585"/>
                <a:gd name="T7" fmla="*/ 106 h 307"/>
                <a:gd name="T8" fmla="*/ 581 w 585"/>
                <a:gd name="T9" fmla="*/ 307 h 307"/>
                <a:gd name="T10" fmla="*/ 585 w 585"/>
                <a:gd name="T11" fmla="*/ 168 h 307"/>
                <a:gd name="T12" fmla="*/ 127 w 585"/>
                <a:gd name="T13" fmla="*/ 29 h 307"/>
              </a:gdLst>
              <a:ahLst/>
              <a:cxnLst>
                <a:cxn ang="0">
                  <a:pos x="T0" y="T1"/>
                </a:cxn>
                <a:cxn ang="0">
                  <a:pos x="T2" y="T3"/>
                </a:cxn>
                <a:cxn ang="0">
                  <a:pos x="T4" y="T5"/>
                </a:cxn>
                <a:cxn ang="0">
                  <a:pos x="T6" y="T7"/>
                </a:cxn>
                <a:cxn ang="0">
                  <a:pos x="T8" y="T9"/>
                </a:cxn>
                <a:cxn ang="0">
                  <a:pos x="T10" y="T11"/>
                </a:cxn>
                <a:cxn ang="0">
                  <a:pos x="T12" y="T13"/>
                </a:cxn>
              </a:cxnLst>
              <a:rect l="0" t="0" r="r" b="b"/>
              <a:pathLst>
                <a:path w="585" h="307">
                  <a:moveTo>
                    <a:pt x="127" y="29"/>
                  </a:moveTo>
                  <a:cubicBezTo>
                    <a:pt x="112" y="20"/>
                    <a:pt x="97" y="11"/>
                    <a:pt x="82" y="0"/>
                  </a:cubicBezTo>
                  <a:cubicBezTo>
                    <a:pt x="0" y="18"/>
                    <a:pt x="0" y="18"/>
                    <a:pt x="0" y="18"/>
                  </a:cubicBezTo>
                  <a:cubicBezTo>
                    <a:pt x="33" y="50"/>
                    <a:pt x="67" y="79"/>
                    <a:pt x="102" y="106"/>
                  </a:cubicBezTo>
                  <a:cubicBezTo>
                    <a:pt x="251" y="215"/>
                    <a:pt x="411" y="279"/>
                    <a:pt x="581" y="307"/>
                  </a:cubicBezTo>
                  <a:cubicBezTo>
                    <a:pt x="585" y="168"/>
                    <a:pt x="585" y="168"/>
                    <a:pt x="585" y="168"/>
                  </a:cubicBezTo>
                  <a:cubicBezTo>
                    <a:pt x="432" y="161"/>
                    <a:pt x="271" y="116"/>
                    <a:pt x="127" y="29"/>
                  </a:cubicBezTo>
                  <a:close/>
                </a:path>
              </a:pathLst>
            </a:custGeom>
            <a:solidFill>
              <a:schemeClr val="tx2"/>
            </a:solidFill>
            <a:ln>
              <a:noFill/>
            </a:ln>
          </p:spPr>
          <p:txBody>
            <a:bodyPr anchor="ctr"/>
            <a:lstStyle/>
            <a:p>
              <a:pPr algn="ctr"/>
              <a:endParaRPr/>
            </a:p>
          </p:txBody>
        </p:sp>
        <p:sp>
          <p:nvSpPr>
            <p:cNvPr id="21" name="Freeform: Shape 4"/>
            <p:cNvSpPr>
              <a:spLocks/>
            </p:cNvSpPr>
            <p:nvPr/>
          </p:nvSpPr>
          <p:spPr bwMode="auto">
            <a:xfrm>
              <a:off x="8305511" y="2722173"/>
              <a:ext cx="1124935" cy="2118256"/>
            </a:xfrm>
            <a:custGeom>
              <a:avLst/>
              <a:gdLst>
                <a:gd name="T0" fmla="*/ 234 w 266"/>
                <a:gd name="T1" fmla="*/ 0 h 614"/>
                <a:gd name="T2" fmla="*/ 193 w 266"/>
                <a:gd name="T3" fmla="*/ 156 h 614"/>
                <a:gd name="T4" fmla="*/ 50 w 266"/>
                <a:gd name="T5" fmla="*/ 429 h 614"/>
                <a:gd name="T6" fmla="*/ 0 w 266"/>
                <a:gd name="T7" fmla="*/ 489 h 614"/>
                <a:gd name="T8" fmla="*/ 36 w 266"/>
                <a:gd name="T9" fmla="*/ 614 h 614"/>
                <a:gd name="T10" fmla="*/ 102 w 266"/>
                <a:gd name="T11" fmla="*/ 517 h 614"/>
                <a:gd name="T12" fmla="*/ 235 w 266"/>
                <a:gd name="T13" fmla="*/ 202 h 614"/>
                <a:gd name="T14" fmla="*/ 266 w 266"/>
                <a:gd name="T15" fmla="*/ 49 h 614"/>
                <a:gd name="T16" fmla="*/ 234 w 26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614">
                  <a:moveTo>
                    <a:pt x="234" y="0"/>
                  </a:moveTo>
                  <a:cubicBezTo>
                    <a:pt x="224" y="55"/>
                    <a:pt x="210" y="108"/>
                    <a:pt x="193" y="156"/>
                  </a:cubicBezTo>
                  <a:cubicBezTo>
                    <a:pt x="157" y="262"/>
                    <a:pt x="107" y="353"/>
                    <a:pt x="50" y="429"/>
                  </a:cubicBezTo>
                  <a:cubicBezTo>
                    <a:pt x="34" y="450"/>
                    <a:pt x="17" y="470"/>
                    <a:pt x="0" y="489"/>
                  </a:cubicBezTo>
                  <a:cubicBezTo>
                    <a:pt x="36" y="614"/>
                    <a:pt x="36" y="614"/>
                    <a:pt x="36" y="614"/>
                  </a:cubicBezTo>
                  <a:cubicBezTo>
                    <a:pt x="59" y="583"/>
                    <a:pt x="81" y="551"/>
                    <a:pt x="102" y="517"/>
                  </a:cubicBezTo>
                  <a:cubicBezTo>
                    <a:pt x="157" y="426"/>
                    <a:pt x="203" y="321"/>
                    <a:pt x="235" y="202"/>
                  </a:cubicBezTo>
                  <a:cubicBezTo>
                    <a:pt x="247" y="153"/>
                    <a:pt x="258" y="102"/>
                    <a:pt x="266" y="49"/>
                  </a:cubicBezTo>
                  <a:lnTo>
                    <a:pt x="234" y="0"/>
                  </a:lnTo>
                  <a:close/>
                </a:path>
              </a:pathLst>
            </a:custGeom>
            <a:solidFill>
              <a:schemeClr val="tx2"/>
            </a:solidFill>
            <a:ln>
              <a:noFill/>
            </a:ln>
          </p:spPr>
          <p:txBody>
            <a:bodyPr anchor="ctr"/>
            <a:lstStyle/>
            <a:p>
              <a:pPr algn="ctr"/>
              <a:endParaRPr/>
            </a:p>
          </p:txBody>
        </p:sp>
        <p:sp>
          <p:nvSpPr>
            <p:cNvPr id="25" name="Freeform: Shape 8"/>
            <p:cNvSpPr>
              <a:spLocks/>
            </p:cNvSpPr>
            <p:nvPr/>
          </p:nvSpPr>
          <p:spPr bwMode="auto">
            <a:xfrm rot="4500000">
              <a:off x="9766417" y="2289417"/>
              <a:ext cx="1706563" cy="2997200"/>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6" name="Freeform: Shape 9"/>
            <p:cNvSpPr>
              <a:spLocks/>
            </p:cNvSpPr>
            <p:nvPr/>
          </p:nvSpPr>
          <p:spPr bwMode="auto">
            <a:xfrm>
              <a:off x="8179526" y="2176029"/>
              <a:ext cx="861125" cy="151237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7" name="Freeform: Shape 10"/>
            <p:cNvSpPr>
              <a:spLocks/>
            </p:cNvSpPr>
            <p:nvPr/>
          </p:nvSpPr>
          <p:spPr bwMode="auto">
            <a:xfrm rot="1034185">
              <a:off x="9254180" y="653160"/>
              <a:ext cx="1318753" cy="231609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8" name="Freeform: Shape 11"/>
            <p:cNvSpPr>
              <a:spLocks/>
            </p:cNvSpPr>
            <p:nvPr/>
          </p:nvSpPr>
          <p:spPr bwMode="auto">
            <a:xfrm rot="18372114">
              <a:off x="5210156" y="2030235"/>
              <a:ext cx="1318753" cy="231609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29" name="Freeform: Shape 12"/>
            <p:cNvSpPr>
              <a:spLocks/>
            </p:cNvSpPr>
            <p:nvPr/>
          </p:nvSpPr>
          <p:spPr bwMode="auto">
            <a:xfrm rot="19386348">
              <a:off x="7118909" y="3187239"/>
              <a:ext cx="646103" cy="113473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0" name="Freeform: Shape 13"/>
            <p:cNvSpPr>
              <a:spLocks/>
            </p:cNvSpPr>
            <p:nvPr/>
          </p:nvSpPr>
          <p:spPr bwMode="auto">
            <a:xfrm rot="8899099">
              <a:off x="8945094" y="4344303"/>
              <a:ext cx="646103" cy="1134736"/>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1" name="Freeform: Shape 14"/>
            <p:cNvSpPr>
              <a:spLocks/>
            </p:cNvSpPr>
            <p:nvPr/>
          </p:nvSpPr>
          <p:spPr bwMode="auto">
            <a:xfrm rot="14235448">
              <a:off x="5841078" y="4043924"/>
              <a:ext cx="678703" cy="1191992"/>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2" name="Freeform: Shape 15"/>
            <p:cNvSpPr>
              <a:spLocks/>
            </p:cNvSpPr>
            <p:nvPr/>
          </p:nvSpPr>
          <p:spPr bwMode="auto">
            <a:xfrm rot="19765408">
              <a:off x="6422390" y="858042"/>
              <a:ext cx="1202479" cy="2111889"/>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p>
              <a:pPr algn="ctr"/>
              <a:endParaRPr/>
            </a:p>
          </p:txBody>
        </p:sp>
        <p:sp>
          <p:nvSpPr>
            <p:cNvPr id="33" name="Freeform: Shape 16"/>
            <p:cNvSpPr>
              <a:spLocks/>
            </p:cNvSpPr>
            <p:nvPr/>
          </p:nvSpPr>
          <p:spPr bwMode="auto">
            <a:xfrm rot="14235448">
              <a:off x="7585773" y="4857255"/>
              <a:ext cx="292603" cy="513893"/>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sp>
          <p:nvSpPr>
            <p:cNvPr id="34" name="Freeform: Shape 17"/>
            <p:cNvSpPr>
              <a:spLocks/>
            </p:cNvSpPr>
            <p:nvPr/>
          </p:nvSpPr>
          <p:spPr bwMode="auto">
            <a:xfrm rot="10800000">
              <a:off x="6704262" y="4479826"/>
              <a:ext cx="351047" cy="616535"/>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4"/>
            </a:solidFill>
            <a:ln>
              <a:noFill/>
            </a:ln>
          </p:spPr>
          <p:txBody>
            <a:bodyPr anchor="ctr"/>
            <a:lstStyle/>
            <a:p>
              <a:pPr algn="ctr"/>
              <a:endParaRPr/>
            </a:p>
          </p:txBody>
        </p:sp>
        <p:sp>
          <p:nvSpPr>
            <p:cNvPr id="35" name="Freeform: Shape 18"/>
            <p:cNvSpPr>
              <a:spLocks/>
            </p:cNvSpPr>
            <p:nvPr/>
          </p:nvSpPr>
          <p:spPr bwMode="auto">
            <a:xfrm rot="829878">
              <a:off x="7801869" y="2175347"/>
              <a:ext cx="326321" cy="57311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4"/>
            </a:solidFill>
            <a:ln>
              <a:noFill/>
            </a:ln>
          </p:spPr>
          <p:txBody>
            <a:bodyPr anchor="ctr"/>
            <a:lstStyle/>
            <a:p>
              <a:pPr algn="ctr"/>
              <a:endParaRPr/>
            </a:p>
          </p:txBody>
        </p:sp>
        <p:sp>
          <p:nvSpPr>
            <p:cNvPr id="36" name="Freeform: Shape 19"/>
            <p:cNvSpPr>
              <a:spLocks/>
            </p:cNvSpPr>
            <p:nvPr/>
          </p:nvSpPr>
          <p:spPr bwMode="auto">
            <a:xfrm rot="17678962">
              <a:off x="7080688" y="2794874"/>
              <a:ext cx="313088" cy="54987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sp>
          <p:nvSpPr>
            <p:cNvPr id="41" name="Freeform: Shape 24"/>
            <p:cNvSpPr>
              <a:spLocks/>
            </p:cNvSpPr>
            <p:nvPr/>
          </p:nvSpPr>
          <p:spPr bwMode="auto">
            <a:xfrm rot="829878">
              <a:off x="8191357" y="1845295"/>
              <a:ext cx="326321" cy="573111"/>
            </a:xfrm>
            <a:custGeom>
              <a:avLst/>
              <a:gdLst>
                <a:gd name="T0" fmla="*/ 222 w 452"/>
                <a:gd name="T1" fmla="*/ 0 h 796"/>
                <a:gd name="T2" fmla="*/ 450 w 452"/>
                <a:gd name="T3" fmla="*/ 475 h 796"/>
                <a:gd name="T4" fmla="*/ 234 w 452"/>
                <a:gd name="T5" fmla="*/ 796 h 796"/>
                <a:gd name="T6" fmla="*/ 9 w 452"/>
                <a:gd name="T7" fmla="*/ 482 h 796"/>
                <a:gd name="T8" fmla="*/ 222 w 452"/>
                <a:gd name="T9" fmla="*/ 0 h 796"/>
              </a:gdLst>
              <a:ahLst/>
              <a:cxnLst>
                <a:cxn ang="0">
                  <a:pos x="T0" y="T1"/>
                </a:cxn>
                <a:cxn ang="0">
                  <a:pos x="T2" y="T3"/>
                </a:cxn>
                <a:cxn ang="0">
                  <a:pos x="T4" y="T5"/>
                </a:cxn>
                <a:cxn ang="0">
                  <a:pos x="T6" y="T7"/>
                </a:cxn>
                <a:cxn ang="0">
                  <a:pos x="T8" y="T9"/>
                </a:cxn>
              </a:cxnLst>
              <a:rect l="0" t="0" r="r" b="b"/>
              <a:pathLst>
                <a:path w="452" h="796">
                  <a:moveTo>
                    <a:pt x="222" y="0"/>
                  </a:moveTo>
                  <a:cubicBezTo>
                    <a:pt x="222" y="0"/>
                    <a:pt x="452" y="265"/>
                    <a:pt x="450" y="475"/>
                  </a:cubicBezTo>
                  <a:cubicBezTo>
                    <a:pt x="448" y="685"/>
                    <a:pt x="234" y="796"/>
                    <a:pt x="234" y="796"/>
                  </a:cubicBezTo>
                  <a:cubicBezTo>
                    <a:pt x="234" y="796"/>
                    <a:pt x="18" y="692"/>
                    <a:pt x="9" y="482"/>
                  </a:cubicBezTo>
                  <a:cubicBezTo>
                    <a:pt x="0" y="272"/>
                    <a:pt x="222" y="0"/>
                    <a:pt x="222" y="0"/>
                  </a:cubicBezTo>
                  <a:close/>
                </a:path>
              </a:pathLst>
            </a:custGeom>
            <a:solidFill>
              <a:schemeClr val="accent1"/>
            </a:solidFill>
            <a:ln>
              <a:noFill/>
            </a:ln>
          </p:spPr>
          <p:txBody>
            <a:bodyPr anchor="ctr"/>
            <a:lstStyle/>
            <a:p>
              <a:pPr algn="ctr"/>
              <a:endParaRPr/>
            </a:p>
          </p:txBody>
        </p:sp>
      </p:grpSp>
      <p:sp>
        <p:nvSpPr>
          <p:cNvPr id="14" name="Rectangle 34"/>
          <p:cNvSpPr/>
          <p:nvPr/>
        </p:nvSpPr>
        <p:spPr>
          <a:xfrm>
            <a:off x="251520" y="1742058"/>
            <a:ext cx="9036496" cy="4313535"/>
          </a:xfrm>
          <a:prstGeom prst="rect">
            <a:avLst/>
          </a:prstGeom>
        </p:spPr>
        <p:txBody>
          <a:bodyPr wrap="none" lIns="0" tIns="0" rIns="0" bIns="0">
            <a:normAutofit/>
          </a:bodyPr>
          <a:lstStyle/>
          <a:p>
            <a:endParaRPr lang="en-US" altLang="zh-CN" sz="1600" b="1" dirty="0"/>
          </a:p>
          <a:p>
            <a:endParaRPr lang="en-US" altLang="zh-CN" sz="1600" b="1" dirty="0"/>
          </a:p>
          <a:p>
            <a:r>
              <a:rPr lang="zh-CN" altLang="en-US" sz="1600" b="1" dirty="0"/>
              <a:t>解决同一名（同一班）考生不能在一个</a:t>
            </a:r>
            <a:endParaRPr lang="en-US" altLang="zh-CN" sz="1600" b="1" dirty="0"/>
          </a:p>
          <a:p>
            <a:r>
              <a:rPr lang="zh-CN" altLang="en-US" sz="1600" b="1" dirty="0"/>
              <a:t>时间段同时考多门课的冲突问题，并且排</a:t>
            </a:r>
            <a:endParaRPr lang="en-US" altLang="zh-CN" sz="1600" b="1" dirty="0"/>
          </a:p>
          <a:p>
            <a:r>
              <a:rPr lang="zh-CN" altLang="en-US" sz="1600" b="1" dirty="0"/>
              <a:t>考结果要求考生的各门考试要有一定的时</a:t>
            </a:r>
            <a:endParaRPr lang="en-US" altLang="zh-CN" sz="1600" b="1" dirty="0"/>
          </a:p>
          <a:p>
            <a:r>
              <a:rPr lang="zh-CN" altLang="en-US" sz="1600" b="1" dirty="0"/>
              <a:t>间间隔。总体来说，排考问题可以抽象为在</a:t>
            </a:r>
            <a:endParaRPr lang="en-US" altLang="zh-CN" sz="1600" b="1" dirty="0"/>
          </a:p>
          <a:p>
            <a:r>
              <a:rPr lang="zh-CN" altLang="en-US" sz="1600" b="1" dirty="0"/>
              <a:t>多种约束条件下寻找一组相对合理的解的问题。抽</a:t>
            </a:r>
            <a:endParaRPr lang="en-US" altLang="zh-CN" sz="1600" b="1" dirty="0"/>
          </a:p>
          <a:p>
            <a:r>
              <a:rPr lang="zh-CN" altLang="en-US" sz="1600" b="1" dirty="0"/>
              <a:t>象的排考问题是一个难题，至今没有一种能适</a:t>
            </a:r>
            <a:endParaRPr lang="en-US" altLang="zh-CN" sz="1600" b="1" dirty="0"/>
          </a:p>
          <a:p>
            <a:r>
              <a:rPr lang="zh-CN" altLang="en-US" sz="1600" b="1" dirty="0"/>
              <a:t>用于所有情况，结果普遍令人满意的解。</a:t>
            </a:r>
          </a:p>
        </p:txBody>
      </p:sp>
      <p:sp>
        <p:nvSpPr>
          <p:cNvPr id="42" name="Title 1"/>
          <p:cNvSpPr txBox="1">
            <a:spLocks/>
          </p:cNvSpPr>
          <p:nvPr/>
        </p:nvSpPr>
        <p:spPr>
          <a:xfrm>
            <a:off x="251668" y="909963"/>
            <a:ext cx="2891462" cy="64521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t>排考问题最主要的是：</a:t>
            </a:r>
            <a:endParaRPr lang="en-US" altLang="zh-CN" sz="2400" b="1" dirty="0"/>
          </a:p>
        </p:txBody>
      </p:sp>
    </p:spTree>
    <p:extLst>
      <p:ext uri="{BB962C8B-B14F-4D97-AF65-F5344CB8AC3E}">
        <p14:creationId xmlns:p14="http://schemas.microsoft.com/office/powerpoint/2010/main" val="10969604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474F44E-34EC-418D-9189-9524FA0598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3750"/>
          <a:stretch/>
        </p:blipFill>
        <p:spPr>
          <a:xfrm>
            <a:off x="0" y="0"/>
            <a:ext cx="9144000" cy="5143500"/>
          </a:xfrm>
          <a:prstGeom prst="rect">
            <a:avLst/>
          </a:prstGeom>
        </p:spPr>
      </p:pic>
      <p:pic>
        <p:nvPicPr>
          <p:cNvPr id="17" name="图片 16">
            <a:extLst>
              <a:ext uri="{FF2B5EF4-FFF2-40B4-BE49-F238E27FC236}">
                <a16:creationId xmlns:a16="http://schemas.microsoft.com/office/drawing/2014/main" id="{EDE828DE-489D-47E1-8A67-9EBA708AAE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812"/>
          <a:stretch/>
        </p:blipFill>
        <p:spPr>
          <a:xfrm>
            <a:off x="0" y="2931790"/>
            <a:ext cx="9144000" cy="2211710"/>
          </a:xfrm>
          <a:prstGeom prst="rect">
            <a:avLst/>
          </a:prstGeom>
        </p:spPr>
      </p:pic>
      <p:pic>
        <p:nvPicPr>
          <p:cNvPr id="18" name="图片 17">
            <a:extLst>
              <a:ext uri="{FF2B5EF4-FFF2-40B4-BE49-F238E27FC236}">
                <a16:creationId xmlns:a16="http://schemas.microsoft.com/office/drawing/2014/main" id="{782B6F9D-848C-40B2-8551-AABBBE54FC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9318"/>
          <a:stretch/>
        </p:blipFill>
        <p:spPr>
          <a:xfrm>
            <a:off x="467545" y="0"/>
            <a:ext cx="8566272" cy="915566"/>
          </a:xfrm>
          <a:prstGeom prst="rect">
            <a:avLst/>
          </a:prstGeom>
        </p:spPr>
      </p:pic>
      <p:pic>
        <p:nvPicPr>
          <p:cNvPr id="19" name="图片 18">
            <a:extLst>
              <a:ext uri="{FF2B5EF4-FFF2-40B4-BE49-F238E27FC236}">
                <a16:creationId xmlns:a16="http://schemas.microsoft.com/office/drawing/2014/main" id="{5FAFF49D-868A-4432-A602-8CB530593C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128"/>
          <a:stretch/>
        </p:blipFill>
        <p:spPr>
          <a:xfrm>
            <a:off x="577728" y="2219212"/>
            <a:ext cx="8566272" cy="2903322"/>
          </a:xfrm>
          <a:prstGeom prst="rect">
            <a:avLst/>
          </a:prstGeom>
        </p:spPr>
      </p:pic>
      <p:pic>
        <p:nvPicPr>
          <p:cNvPr id="20" name="图片 19">
            <a:extLst>
              <a:ext uri="{FF2B5EF4-FFF2-40B4-BE49-F238E27FC236}">
                <a16:creationId xmlns:a16="http://schemas.microsoft.com/office/drawing/2014/main" id="{374BB68C-A4D3-4D1D-88CE-337732F21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515" y="582993"/>
            <a:ext cx="4094726" cy="3347076"/>
          </a:xfrm>
          <a:prstGeom prst="rect">
            <a:avLst/>
          </a:prstGeom>
        </p:spPr>
      </p:pic>
      <p:sp>
        <p:nvSpPr>
          <p:cNvPr id="21" name="矩形 20">
            <a:extLst>
              <a:ext uri="{FF2B5EF4-FFF2-40B4-BE49-F238E27FC236}">
                <a16:creationId xmlns:a16="http://schemas.microsoft.com/office/drawing/2014/main" id="{F3790ED9-72B5-4E3E-95E0-C1FFBE29B093}"/>
              </a:ext>
            </a:extLst>
          </p:cNvPr>
          <p:cNvSpPr/>
          <p:nvPr/>
        </p:nvSpPr>
        <p:spPr>
          <a:xfrm>
            <a:off x="2207323" y="1707654"/>
            <a:ext cx="4955110" cy="1224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A6E220C-220F-4976-9C0A-6D133FF9F6B0}"/>
              </a:ext>
            </a:extLst>
          </p:cNvPr>
          <p:cNvSpPr/>
          <p:nvPr/>
        </p:nvSpPr>
        <p:spPr>
          <a:xfrm>
            <a:off x="3415826" y="2409461"/>
            <a:ext cx="3894143" cy="461665"/>
          </a:xfrm>
          <a:prstGeom prst="rect">
            <a:avLst/>
          </a:prstGeom>
        </p:spPr>
        <p:txBody>
          <a:bodyPr wrap="square">
            <a:spAutoFit/>
          </a:bodyPr>
          <a:lstStyle/>
          <a:p>
            <a:pPr fontAlgn="auto">
              <a:spcBef>
                <a:spcPts val="0"/>
              </a:spcBef>
              <a:spcAft>
                <a:spcPts val="0"/>
              </a:spcAft>
              <a:defRPr/>
            </a:pPr>
            <a:r>
              <a:rPr lang="zh-CN" altLang="en-US" sz="24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基于图论的算法</a:t>
            </a:r>
          </a:p>
        </p:txBody>
      </p:sp>
      <p:sp>
        <p:nvSpPr>
          <p:cNvPr id="23" name="矩形 22">
            <a:extLst>
              <a:ext uri="{FF2B5EF4-FFF2-40B4-BE49-F238E27FC236}">
                <a16:creationId xmlns:a16="http://schemas.microsoft.com/office/drawing/2014/main" id="{B5256453-FB4F-4C91-A8C9-D103AAFD6EA6}"/>
              </a:ext>
            </a:extLst>
          </p:cNvPr>
          <p:cNvSpPr/>
          <p:nvPr/>
        </p:nvSpPr>
        <p:spPr>
          <a:xfrm>
            <a:off x="4144818" y="1707654"/>
            <a:ext cx="1080120" cy="830997"/>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rPr>
              <a:t>02</a:t>
            </a:r>
            <a:endParaRPr lang="zh-CN" altLang="en-US"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itchFamily="34" charset="-122"/>
            </a:endParaRPr>
          </a:p>
        </p:txBody>
      </p:sp>
    </p:spTree>
    <p:extLst>
      <p:ext uri="{BB962C8B-B14F-4D97-AF65-F5344CB8AC3E}">
        <p14:creationId xmlns:p14="http://schemas.microsoft.com/office/powerpoint/2010/main" val="35255661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 presetClass="entr" presetSubtype="1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8BA51F6C-C200-4055-8DA8-8742884BB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grpSp>
        <p:nvGrpSpPr>
          <p:cNvPr id="4" name="组合 3"/>
          <p:cNvGrpSpPr/>
          <p:nvPr/>
        </p:nvGrpSpPr>
        <p:grpSpPr>
          <a:xfrm>
            <a:off x="1285519" y="1276530"/>
            <a:ext cx="6734532" cy="1102006"/>
            <a:chOff x="1106732" y="2168555"/>
            <a:chExt cx="10226526" cy="1469340"/>
          </a:xfrm>
        </p:grpSpPr>
        <p:grpSp>
          <p:nvGrpSpPr>
            <p:cNvPr id="17" name="组合 16"/>
            <p:cNvGrpSpPr/>
            <p:nvPr/>
          </p:nvGrpSpPr>
          <p:grpSpPr>
            <a:xfrm>
              <a:off x="3845482" y="3012471"/>
              <a:ext cx="2027953" cy="625424"/>
              <a:chOff x="5253595" y="977525"/>
              <a:chExt cx="2027953" cy="625424"/>
            </a:xfrm>
          </p:grpSpPr>
          <p:sp>
            <p:nvSpPr>
              <p:cNvPr id="27" name="文本框 10"/>
              <p:cNvSpPr txBox="1"/>
              <p:nvPr/>
            </p:nvSpPr>
            <p:spPr>
              <a:xfrm>
                <a:off x="5260574" y="1194578"/>
                <a:ext cx="2020974" cy="408371"/>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t>构建图 </a:t>
                </a:r>
                <a:r>
                  <a:rPr lang="en-US" altLang="zh-CN" sz="1000" dirty="0"/>
                  <a:t>G=&lt;V(G),E(G)&gt;</a:t>
                </a:r>
                <a:endParaRPr lang="zh-CN" altLang="en-US" sz="1000" dirty="0"/>
              </a:p>
            </p:txBody>
          </p:sp>
          <p:sp>
            <p:nvSpPr>
              <p:cNvPr id="28" name="矩形 27"/>
              <p:cNvSpPr/>
              <p:nvPr/>
            </p:nvSpPr>
            <p:spPr>
              <a:xfrm>
                <a:off x="5253595" y="977525"/>
                <a:ext cx="2020975" cy="325412"/>
              </a:xfrm>
              <a:prstGeom prst="rect">
                <a:avLst/>
              </a:prstGeom>
            </p:spPr>
            <p:txBody>
              <a:bodyPr wrap="none" lIns="0" tIns="0" rIns="0" bIns="0" anchor="ctr" anchorCtr="1">
                <a:normAutofit fontScale="92500" lnSpcReduction="10000"/>
              </a:bodyPr>
              <a:lstStyle/>
              <a:p>
                <a:pPr lvl="0" algn="ctr" defTabSz="914378">
                  <a:spcBef>
                    <a:spcPct val="0"/>
                  </a:spcBef>
                  <a:defRPr/>
                </a:pPr>
                <a:r>
                  <a:rPr lang="zh-CN" altLang="en-US" b="1" dirty="0">
                    <a:solidFill>
                      <a:schemeClr val="accent2"/>
                    </a:solidFill>
                  </a:rPr>
                  <a:t>排考问题的图论模型</a:t>
                </a:r>
              </a:p>
            </p:txBody>
          </p:sp>
        </p:grpSp>
        <p:grpSp>
          <p:nvGrpSpPr>
            <p:cNvPr id="18" name="组合 17"/>
            <p:cNvGrpSpPr/>
            <p:nvPr/>
          </p:nvGrpSpPr>
          <p:grpSpPr>
            <a:xfrm>
              <a:off x="6238626" y="2168555"/>
              <a:ext cx="2365078" cy="651955"/>
              <a:chOff x="4904316" y="133609"/>
              <a:chExt cx="2365078" cy="651955"/>
            </a:xfrm>
          </p:grpSpPr>
          <p:sp>
            <p:nvSpPr>
              <p:cNvPr id="25" name="文本框 13"/>
              <p:cNvSpPr txBox="1"/>
              <p:nvPr/>
            </p:nvSpPr>
            <p:spPr>
              <a:xfrm>
                <a:off x="4904316" y="467072"/>
                <a:ext cx="2020975" cy="318492"/>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t>分为两个过程</a:t>
                </a:r>
              </a:p>
            </p:txBody>
          </p:sp>
          <p:sp>
            <p:nvSpPr>
              <p:cNvPr id="26" name="矩形 25"/>
              <p:cNvSpPr/>
              <p:nvPr/>
            </p:nvSpPr>
            <p:spPr>
              <a:xfrm>
                <a:off x="5248418" y="133609"/>
                <a:ext cx="2020976" cy="325412"/>
              </a:xfrm>
              <a:prstGeom prst="rect">
                <a:avLst/>
              </a:prstGeom>
            </p:spPr>
            <p:txBody>
              <a:bodyPr wrap="none" lIns="0" tIns="0" rIns="0" bIns="0" anchor="ctr" anchorCtr="1">
                <a:normAutofit fontScale="92500" lnSpcReduction="10000"/>
              </a:bodyPr>
              <a:lstStyle/>
              <a:p>
                <a:pPr lvl="0" algn="ctr" defTabSz="914378">
                  <a:spcBef>
                    <a:spcPct val="0"/>
                  </a:spcBef>
                  <a:defRPr/>
                </a:pPr>
                <a:r>
                  <a:rPr lang="zh-CN" altLang="en-US" b="1" dirty="0">
                    <a:solidFill>
                      <a:schemeClr val="accent4"/>
                    </a:solidFill>
                  </a:rPr>
                  <a:t>时间安排算法的设计与优化</a:t>
                </a:r>
              </a:p>
            </p:txBody>
          </p:sp>
        </p:grpSp>
        <p:grpSp>
          <p:nvGrpSpPr>
            <p:cNvPr id="19" name="组合 18"/>
            <p:cNvGrpSpPr/>
            <p:nvPr/>
          </p:nvGrpSpPr>
          <p:grpSpPr>
            <a:xfrm>
              <a:off x="8957952" y="3012473"/>
              <a:ext cx="2375306" cy="580706"/>
              <a:chOff x="4767695" y="977527"/>
              <a:chExt cx="2375306" cy="580706"/>
            </a:xfrm>
          </p:grpSpPr>
          <p:sp>
            <p:nvSpPr>
              <p:cNvPr id="23" name="文本框 16"/>
              <p:cNvSpPr txBox="1"/>
              <p:nvPr/>
            </p:nvSpPr>
            <p:spPr>
              <a:xfrm>
                <a:off x="4781547" y="1190562"/>
                <a:ext cx="2361454" cy="367671"/>
              </a:xfrm>
              <a:prstGeom prst="rect">
                <a:avLst/>
              </a:prstGeom>
              <a:noFill/>
            </p:spPr>
            <p:txBody>
              <a:bodyPr wrap="square" lIns="0" tIns="0" rIns="0" bIns="0" anchor="ctr" anchorCtr="1">
                <a:normAutofit/>
              </a:bodyPr>
              <a:lstStyle/>
              <a:p>
                <a:pPr algn="ctr">
                  <a:lnSpc>
                    <a:spcPct val="120000"/>
                  </a:lnSpc>
                  <a:spcBef>
                    <a:spcPct val="0"/>
                  </a:spcBef>
                </a:pPr>
                <a:r>
                  <a:rPr lang="zh-CN" altLang="en-US" sz="1000" dirty="0"/>
                  <a:t>基于学校教室基本固定不变</a:t>
                </a:r>
              </a:p>
            </p:txBody>
          </p:sp>
          <p:sp>
            <p:nvSpPr>
              <p:cNvPr id="24" name="矩形 23"/>
              <p:cNvSpPr/>
              <p:nvPr/>
            </p:nvSpPr>
            <p:spPr>
              <a:xfrm>
                <a:off x="4767695" y="977527"/>
                <a:ext cx="2020976" cy="325410"/>
              </a:xfrm>
              <a:prstGeom prst="rect">
                <a:avLst/>
              </a:prstGeom>
            </p:spPr>
            <p:txBody>
              <a:bodyPr wrap="none" lIns="0" tIns="0" rIns="0" bIns="0" anchor="ctr" anchorCtr="1">
                <a:normAutofit fontScale="92500" lnSpcReduction="10000"/>
              </a:bodyPr>
              <a:lstStyle/>
              <a:p>
                <a:pPr lvl="0" algn="ctr" defTabSz="914378">
                  <a:spcBef>
                    <a:spcPct val="0"/>
                  </a:spcBef>
                  <a:defRPr/>
                </a:pPr>
                <a:r>
                  <a:rPr lang="zh-CN" altLang="en-US" b="1" dirty="0">
                    <a:solidFill>
                      <a:schemeClr val="accent3"/>
                    </a:solidFill>
                  </a:rPr>
                  <a:t>教室安排算法的设计与优化</a:t>
                </a:r>
              </a:p>
            </p:txBody>
          </p:sp>
        </p:grpSp>
        <p:grpSp>
          <p:nvGrpSpPr>
            <p:cNvPr id="20" name="组合 19"/>
            <p:cNvGrpSpPr/>
            <p:nvPr/>
          </p:nvGrpSpPr>
          <p:grpSpPr>
            <a:xfrm>
              <a:off x="1106732" y="2227805"/>
              <a:ext cx="2152771" cy="735391"/>
              <a:chOff x="5389065" y="192859"/>
              <a:chExt cx="2152771" cy="735391"/>
            </a:xfrm>
          </p:grpSpPr>
          <p:sp>
            <p:nvSpPr>
              <p:cNvPr id="21" name="文本框 24"/>
              <p:cNvSpPr txBox="1"/>
              <p:nvPr/>
            </p:nvSpPr>
            <p:spPr>
              <a:xfrm>
                <a:off x="5389065" y="301604"/>
                <a:ext cx="2152771" cy="626646"/>
              </a:xfrm>
              <a:prstGeom prst="rect">
                <a:avLst/>
              </a:prstGeom>
              <a:noFill/>
            </p:spPr>
            <p:txBody>
              <a:bodyPr wrap="square" lIns="0" tIns="0" rIns="0" bIns="0" anchor="ctr" anchorCtr="1">
                <a:normAutofit/>
              </a:bodyPr>
              <a:lstStyle/>
              <a:p>
                <a:pPr algn="ctr">
                  <a:lnSpc>
                    <a:spcPct val="120000"/>
                  </a:lnSpc>
                  <a:spcBef>
                    <a:spcPct val="0"/>
                  </a:spcBef>
                </a:pPr>
                <a:r>
                  <a:rPr lang="en-US" altLang="zh-CN" sz="1000" dirty="0"/>
                  <a:t>Welch Powell </a:t>
                </a:r>
                <a:r>
                  <a:rPr lang="zh-CN" altLang="en-US" sz="1000" dirty="0"/>
                  <a:t>图着色算法</a:t>
                </a:r>
              </a:p>
            </p:txBody>
          </p:sp>
          <p:sp>
            <p:nvSpPr>
              <p:cNvPr id="22" name="矩形 21"/>
              <p:cNvSpPr/>
              <p:nvPr/>
            </p:nvSpPr>
            <p:spPr>
              <a:xfrm>
                <a:off x="5418277" y="192859"/>
                <a:ext cx="2020977" cy="325412"/>
              </a:xfrm>
              <a:prstGeom prst="rect">
                <a:avLst/>
              </a:prstGeom>
            </p:spPr>
            <p:txBody>
              <a:bodyPr wrap="none" lIns="0" tIns="0" rIns="0" bIns="0" anchor="ctr" anchorCtr="1">
                <a:normAutofit fontScale="92500" lnSpcReduction="10000"/>
              </a:bodyPr>
              <a:lstStyle/>
              <a:p>
                <a:pPr lvl="0" algn="ctr" defTabSz="914378">
                  <a:spcBef>
                    <a:spcPct val="0"/>
                  </a:spcBef>
                  <a:defRPr/>
                </a:pPr>
                <a:r>
                  <a:rPr lang="zh-CN" altLang="en-US" b="1" dirty="0">
                    <a:solidFill>
                      <a:schemeClr val="accent1"/>
                    </a:solidFill>
                  </a:rPr>
                  <a:t>理论基础</a:t>
                </a:r>
              </a:p>
            </p:txBody>
          </p:sp>
        </p:grpSp>
      </p:grpSp>
      <p:cxnSp>
        <p:nvCxnSpPr>
          <p:cNvPr id="5" name="直接连接符 4"/>
          <p:cNvCxnSpPr>
            <a:cxnSpLocks/>
          </p:cNvCxnSpPr>
          <p:nvPr/>
        </p:nvCxnSpPr>
        <p:spPr>
          <a:xfrm flipV="1">
            <a:off x="1994357" y="1765497"/>
            <a:ext cx="0" cy="1382317"/>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endCxn id="25" idx="2"/>
          </p:cNvCxnSpPr>
          <p:nvPr/>
        </p:nvCxnSpPr>
        <p:spPr>
          <a:xfrm flipH="1" flipV="1">
            <a:off x="5330496" y="1765497"/>
            <a:ext cx="4380" cy="1310309"/>
          </a:xfrm>
          <a:prstGeom prst="line">
            <a:avLst/>
          </a:prstGeom>
          <a:ln w="127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128421" y="2355726"/>
            <a:ext cx="0" cy="631551"/>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744754" y="2355726"/>
            <a:ext cx="0" cy="631551"/>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任意多边形: 形状 7"/>
          <p:cNvSpPr/>
          <p:nvPr/>
        </p:nvSpPr>
        <p:spPr>
          <a:xfrm flipV="1">
            <a:off x="4294377"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任意多边形: 形状 36"/>
          <p:cNvSpPr/>
          <p:nvPr/>
        </p:nvSpPr>
        <p:spPr>
          <a:xfrm flipV="1">
            <a:off x="2594864"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34" name="任意多边形: 形状 33"/>
          <p:cNvSpPr/>
          <p:nvPr/>
        </p:nvSpPr>
        <p:spPr>
          <a:xfrm flipV="1">
            <a:off x="895350"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40" name="任意多边形: 形状 39"/>
          <p:cNvSpPr/>
          <p:nvPr/>
        </p:nvSpPr>
        <p:spPr>
          <a:xfrm flipV="1">
            <a:off x="5993891" y="2930203"/>
            <a:ext cx="2254759" cy="1240870"/>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2" name="Title 1"/>
          <p:cNvSpPr txBox="1">
            <a:spLocks/>
          </p:cNvSpPr>
          <p:nvPr/>
        </p:nvSpPr>
        <p:spPr>
          <a:xfrm>
            <a:off x="128196" y="180285"/>
            <a:ext cx="32403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fontAlgn="auto">
              <a:spcBef>
                <a:spcPts val="0"/>
              </a:spcBef>
              <a:spcAft>
                <a:spcPts val="0"/>
              </a:spcAft>
              <a:defRPr/>
            </a:pPr>
            <a:r>
              <a:rPr lang="zh-CN" altLang="en-US" sz="24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itchFamily="34" charset="-122"/>
              </a:rPr>
              <a:t>基于图论的算法目录</a:t>
            </a:r>
          </a:p>
        </p:txBody>
      </p:sp>
      <p:sp>
        <p:nvSpPr>
          <p:cNvPr id="43" name="TextBox 9">
            <a:extLst>
              <a:ext uri="{FF2B5EF4-FFF2-40B4-BE49-F238E27FC236}">
                <a16:creationId xmlns:a16="http://schemas.microsoft.com/office/drawing/2014/main" id="{F14C5ABE-9213-4E47-9171-36AE8E9DC4FF}"/>
              </a:ext>
            </a:extLst>
          </p:cNvPr>
          <p:cNvSpPr txBox="1"/>
          <p:nvPr/>
        </p:nvSpPr>
        <p:spPr>
          <a:xfrm>
            <a:off x="1748376" y="3393575"/>
            <a:ext cx="491962" cy="530915"/>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01</a:t>
            </a:r>
          </a:p>
        </p:txBody>
      </p:sp>
      <p:sp>
        <p:nvSpPr>
          <p:cNvPr id="44" name="TextBox 9">
            <a:extLst>
              <a:ext uri="{FF2B5EF4-FFF2-40B4-BE49-F238E27FC236}">
                <a16:creationId xmlns:a16="http://schemas.microsoft.com/office/drawing/2014/main" id="{AD809BDC-60A1-404D-A689-E6B3EDAF92D6}"/>
              </a:ext>
            </a:extLst>
          </p:cNvPr>
          <p:cNvSpPr txBox="1"/>
          <p:nvPr/>
        </p:nvSpPr>
        <p:spPr>
          <a:xfrm>
            <a:off x="3476262" y="3341898"/>
            <a:ext cx="491962" cy="530915"/>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02</a:t>
            </a:r>
          </a:p>
        </p:txBody>
      </p:sp>
      <p:sp>
        <p:nvSpPr>
          <p:cNvPr id="45" name="TextBox 9">
            <a:extLst>
              <a:ext uri="{FF2B5EF4-FFF2-40B4-BE49-F238E27FC236}">
                <a16:creationId xmlns:a16="http://schemas.microsoft.com/office/drawing/2014/main" id="{8664E034-4F67-494A-BC32-A1673C708740}"/>
              </a:ext>
            </a:extLst>
          </p:cNvPr>
          <p:cNvSpPr txBox="1"/>
          <p:nvPr/>
        </p:nvSpPr>
        <p:spPr>
          <a:xfrm>
            <a:off x="5175776" y="3362015"/>
            <a:ext cx="491962" cy="530915"/>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03</a:t>
            </a:r>
          </a:p>
        </p:txBody>
      </p:sp>
      <p:sp>
        <p:nvSpPr>
          <p:cNvPr id="46" name="TextBox 9">
            <a:extLst>
              <a:ext uri="{FF2B5EF4-FFF2-40B4-BE49-F238E27FC236}">
                <a16:creationId xmlns:a16="http://schemas.microsoft.com/office/drawing/2014/main" id="{3331A610-A9E1-4E47-9BCF-14DE14D64F8E}"/>
              </a:ext>
            </a:extLst>
          </p:cNvPr>
          <p:cNvSpPr txBox="1"/>
          <p:nvPr/>
        </p:nvSpPr>
        <p:spPr>
          <a:xfrm>
            <a:off x="6906931" y="3411373"/>
            <a:ext cx="491962" cy="530915"/>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04</a:t>
            </a:r>
          </a:p>
        </p:txBody>
      </p:sp>
    </p:spTree>
    <p:extLst>
      <p:ext uri="{BB962C8B-B14F-4D97-AF65-F5344CB8AC3E}">
        <p14:creationId xmlns:p14="http://schemas.microsoft.com/office/powerpoint/2010/main" val="16859478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BCEB6FAC-F65D-4123-9A80-16E30320DC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370072"/>
            <a:ext cx="9144000" cy="5143500"/>
          </a:xfrm>
          <a:prstGeom prst="rect">
            <a:avLst/>
          </a:prstGeom>
        </p:spPr>
      </p:pic>
      <p:grpSp>
        <p:nvGrpSpPr>
          <p:cNvPr id="4" name="Group 13"/>
          <p:cNvGrpSpPr/>
          <p:nvPr/>
        </p:nvGrpSpPr>
        <p:grpSpPr>
          <a:xfrm>
            <a:off x="872589" y="978573"/>
            <a:ext cx="3155203" cy="864096"/>
            <a:chOff x="911424" y="1244624"/>
            <a:chExt cx="4206937" cy="1152128"/>
          </a:xfrm>
        </p:grpSpPr>
        <p:sp>
          <p:nvSpPr>
            <p:cNvPr id="40" name="Freeform: Shape 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round/>
              <a:headEnd/>
              <a:tailEnd/>
            </a:ln>
          </p:spPr>
          <p:txBody>
            <a:bodyPr anchor="ctr"/>
            <a:lstStyle/>
            <a:p>
              <a:pPr algn="ctr"/>
              <a:endParaRPr/>
            </a:p>
          </p:txBody>
        </p:sp>
        <p:cxnSp>
          <p:nvCxnSpPr>
            <p:cNvPr id="41" name="Straight Connector 2"/>
            <p:cNvCxnSpPr/>
            <p:nvPr/>
          </p:nvCxnSpPr>
          <p:spPr>
            <a:xfrm flipH="1">
              <a:off x="1155787" y="1496652"/>
              <a:ext cx="900100" cy="900100"/>
            </a:xfrm>
            <a:prstGeom prst="line">
              <a:avLst/>
            </a:prstGeom>
            <a:ln w="38100">
              <a:solidFill>
                <a:srgbClr val="9CCBBB"/>
              </a:solidFill>
            </a:ln>
          </p:spPr>
          <p:style>
            <a:lnRef idx="1">
              <a:schemeClr val="accent1"/>
            </a:lnRef>
            <a:fillRef idx="0">
              <a:schemeClr val="accent1"/>
            </a:fillRef>
            <a:effectRef idx="0">
              <a:schemeClr val="accent1"/>
            </a:effectRef>
            <a:fontRef idx="minor">
              <a:schemeClr val="tx1"/>
            </a:fontRef>
          </p:style>
        </p:cxnSp>
        <p:sp>
          <p:nvSpPr>
            <p:cNvPr id="42" name="TextBox 9"/>
            <p:cNvSpPr txBox="1"/>
            <p:nvPr/>
          </p:nvSpPr>
          <p:spPr>
            <a:xfrm>
              <a:off x="997495" y="1340768"/>
              <a:ext cx="655949" cy="707886"/>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01</a:t>
              </a:r>
            </a:p>
          </p:txBody>
        </p:sp>
        <p:sp>
          <p:nvSpPr>
            <p:cNvPr id="44" name="TextBox 11"/>
            <p:cNvSpPr txBox="1"/>
            <p:nvPr/>
          </p:nvSpPr>
          <p:spPr>
            <a:xfrm>
              <a:off x="1155787" y="1893467"/>
              <a:ext cx="3962574" cy="242864"/>
            </a:xfrm>
            <a:prstGeom prst="rect">
              <a:avLst/>
            </a:prstGeom>
            <a:noFill/>
          </p:spPr>
          <p:txBody>
            <a:bodyPr wrap="none" lIns="360000" tIns="0" rIns="0" bIns="0" anchor="b" anchorCtr="0">
              <a:noAutofit/>
            </a:bodyPr>
            <a:lstStyle/>
            <a:p>
              <a:r>
                <a:rPr lang="zh-CN" altLang="en-US" sz="1600" b="1" dirty="0">
                  <a:solidFill>
                    <a:srgbClr val="53AAD2"/>
                  </a:solidFill>
                </a:rPr>
                <a:t>将图中的结点按照度数的递减次序进行排列</a:t>
              </a:r>
            </a:p>
          </p:txBody>
        </p:sp>
      </p:grpSp>
      <p:grpSp>
        <p:nvGrpSpPr>
          <p:cNvPr id="6" name="Group 21"/>
          <p:cNvGrpSpPr/>
          <p:nvPr/>
        </p:nvGrpSpPr>
        <p:grpSpPr>
          <a:xfrm>
            <a:off x="872589" y="2256766"/>
            <a:ext cx="3838327" cy="966584"/>
            <a:chOff x="911424" y="1244624"/>
            <a:chExt cx="5117769" cy="1288778"/>
          </a:xfrm>
        </p:grpSpPr>
        <p:sp>
          <p:nvSpPr>
            <p:cNvPr id="28" name="Freeform: Shape 22"/>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round/>
              <a:headEnd/>
              <a:tailEnd/>
            </a:ln>
          </p:spPr>
          <p:txBody>
            <a:bodyPr anchor="ctr"/>
            <a:lstStyle/>
            <a:p>
              <a:pPr algn="ctr"/>
              <a:endParaRPr/>
            </a:p>
          </p:txBody>
        </p:sp>
        <p:cxnSp>
          <p:nvCxnSpPr>
            <p:cNvPr id="29" name="Straight Connector 23"/>
            <p:cNvCxnSpPr/>
            <p:nvPr/>
          </p:nvCxnSpPr>
          <p:spPr>
            <a:xfrm flipH="1">
              <a:off x="1155787" y="1496652"/>
              <a:ext cx="900100" cy="900100"/>
            </a:xfrm>
            <a:prstGeom prst="line">
              <a:avLst/>
            </a:prstGeom>
            <a:ln w="38100">
              <a:solidFill>
                <a:srgbClr val="9CCBBB"/>
              </a:solidFill>
            </a:ln>
          </p:spPr>
          <p:style>
            <a:lnRef idx="1">
              <a:schemeClr val="accent1"/>
            </a:lnRef>
            <a:fillRef idx="0">
              <a:schemeClr val="accent1"/>
            </a:fillRef>
            <a:effectRef idx="0">
              <a:schemeClr val="accent1"/>
            </a:effectRef>
            <a:fontRef idx="minor">
              <a:schemeClr val="tx1"/>
            </a:fontRef>
          </p:style>
        </p:cxnSp>
        <p:sp>
          <p:nvSpPr>
            <p:cNvPr id="30" name="TextBox 24"/>
            <p:cNvSpPr txBox="1"/>
            <p:nvPr/>
          </p:nvSpPr>
          <p:spPr>
            <a:xfrm>
              <a:off x="959023" y="1340768"/>
              <a:ext cx="732893" cy="707886"/>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02</a:t>
              </a:r>
            </a:p>
          </p:txBody>
        </p:sp>
        <p:grpSp>
          <p:nvGrpSpPr>
            <p:cNvPr id="31" name="Group 25"/>
            <p:cNvGrpSpPr/>
            <p:nvPr/>
          </p:nvGrpSpPr>
          <p:grpSpPr>
            <a:xfrm>
              <a:off x="1443220" y="1299300"/>
              <a:ext cx="4585973" cy="1234102"/>
              <a:chOff x="3933143" y="106705"/>
              <a:chExt cx="4585973" cy="1234102"/>
            </a:xfrm>
          </p:grpSpPr>
          <p:sp>
            <p:nvSpPr>
              <p:cNvPr id="32" name="TextBox 26"/>
              <p:cNvSpPr txBox="1"/>
              <p:nvPr/>
            </p:nvSpPr>
            <p:spPr>
              <a:xfrm>
                <a:off x="4006527" y="106705"/>
                <a:ext cx="4058585" cy="608167"/>
              </a:xfrm>
              <a:prstGeom prst="rect">
                <a:avLst/>
              </a:prstGeom>
              <a:noFill/>
            </p:spPr>
            <p:txBody>
              <a:bodyPr wrap="none" lIns="360000" tIns="0" rIns="0" bIns="0" anchor="b" anchorCtr="0">
                <a:normAutofit/>
              </a:bodyPr>
              <a:lstStyle/>
              <a:p>
                <a:r>
                  <a:rPr lang="zh-CN" altLang="en-US" sz="2000" b="1" dirty="0">
                    <a:solidFill>
                      <a:srgbClr val="53AAD2"/>
                    </a:solidFill>
                  </a:rPr>
                  <a:t>着色</a:t>
                </a:r>
              </a:p>
            </p:txBody>
          </p:sp>
          <p:sp>
            <p:nvSpPr>
              <p:cNvPr id="33" name="TextBox 27"/>
              <p:cNvSpPr txBox="1">
                <a:spLocks/>
              </p:cNvSpPr>
              <p:nvPr/>
            </p:nvSpPr>
            <p:spPr>
              <a:xfrm>
                <a:off x="3933143" y="714873"/>
                <a:ext cx="4585973" cy="625934"/>
              </a:xfrm>
              <a:prstGeom prst="rect">
                <a:avLst/>
              </a:prstGeom>
            </p:spPr>
            <p:txBody>
              <a:bodyPr vert="horz" wrap="square" lIns="360000" tIns="0" rIns="0" bIns="0" anchor="ctr" anchorCtr="0">
                <a:normAutofit fontScale="92500"/>
              </a:bodyPr>
              <a:lstStyle/>
              <a:p>
                <a:pPr>
                  <a:lnSpc>
                    <a:spcPct val="120000"/>
                  </a:lnSpc>
                </a:pPr>
                <a:r>
                  <a:rPr lang="zh-CN" altLang="en-US" sz="1200" dirty="0">
                    <a:solidFill>
                      <a:schemeClr val="dk1">
                        <a:lumMod val="100000"/>
                      </a:schemeClr>
                    </a:solidFill>
                  </a:rPr>
                  <a:t>用第一种颜色对第一点进行着色，并且按排列次序，对与前面着色点不相邻的每一个点着上同样的颜色。</a:t>
                </a:r>
              </a:p>
            </p:txBody>
          </p:sp>
        </p:grpSp>
      </p:grpSp>
      <p:grpSp>
        <p:nvGrpSpPr>
          <p:cNvPr id="8" name="Group 35"/>
          <p:cNvGrpSpPr/>
          <p:nvPr/>
        </p:nvGrpSpPr>
        <p:grpSpPr>
          <a:xfrm>
            <a:off x="872589" y="3534958"/>
            <a:ext cx="3508286" cy="922415"/>
            <a:chOff x="911424" y="1244624"/>
            <a:chExt cx="4677714" cy="1229886"/>
          </a:xfrm>
        </p:grpSpPr>
        <p:sp>
          <p:nvSpPr>
            <p:cNvPr id="16" name="Freeform: Shape 36"/>
            <p:cNvSpPr/>
            <p:nvPr/>
          </p:nvSpPr>
          <p:spPr bwMode="auto">
            <a:xfrm flipH="1">
              <a:off x="911424" y="124462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round/>
              <a:headEnd/>
              <a:tailEnd/>
            </a:ln>
          </p:spPr>
          <p:txBody>
            <a:bodyPr anchor="ctr"/>
            <a:lstStyle/>
            <a:p>
              <a:pPr algn="ctr"/>
              <a:endParaRPr/>
            </a:p>
          </p:txBody>
        </p:sp>
        <p:cxnSp>
          <p:nvCxnSpPr>
            <p:cNvPr id="17" name="Straight Connector 37"/>
            <p:cNvCxnSpPr/>
            <p:nvPr/>
          </p:nvCxnSpPr>
          <p:spPr>
            <a:xfrm flipH="1">
              <a:off x="1155787" y="1496652"/>
              <a:ext cx="900100" cy="900100"/>
            </a:xfrm>
            <a:prstGeom prst="line">
              <a:avLst/>
            </a:prstGeom>
            <a:ln w="38100">
              <a:solidFill>
                <a:srgbClr val="9CCBBB"/>
              </a:solidFill>
            </a:ln>
          </p:spPr>
          <p:style>
            <a:lnRef idx="1">
              <a:schemeClr val="accent1"/>
            </a:lnRef>
            <a:fillRef idx="0">
              <a:schemeClr val="accent1"/>
            </a:fillRef>
            <a:effectRef idx="0">
              <a:schemeClr val="accent1"/>
            </a:effectRef>
            <a:fontRef idx="minor">
              <a:schemeClr val="tx1"/>
            </a:fontRef>
          </p:style>
        </p:cxnSp>
        <p:sp>
          <p:nvSpPr>
            <p:cNvPr id="18" name="TextBox 38"/>
            <p:cNvSpPr txBox="1"/>
            <p:nvPr/>
          </p:nvSpPr>
          <p:spPr>
            <a:xfrm>
              <a:off x="957420" y="1340768"/>
              <a:ext cx="736099" cy="707886"/>
            </a:xfrm>
            <a:prstGeom prst="rect">
              <a:avLst/>
            </a:prstGeom>
            <a:noFill/>
          </p:spPr>
          <p:txBody>
            <a:bodyPr wrap="none" anchor="ctr">
              <a:normAutofit fontScale="85000" lnSpcReduction="20000"/>
            </a:bodyPr>
            <a:lstStyle/>
            <a:p>
              <a:pPr algn="ctr"/>
              <a:r>
                <a:rPr lang="en-US" altLang="zh-CN" sz="4000" dirty="0">
                  <a:solidFill>
                    <a:schemeClr val="bg1"/>
                  </a:solidFill>
                  <a:latin typeface="Impact" panose="020B0806030902050204" pitchFamily="34" charset="0"/>
                </a:rPr>
                <a:t>03</a:t>
              </a:r>
            </a:p>
          </p:txBody>
        </p:sp>
        <p:grpSp>
          <p:nvGrpSpPr>
            <p:cNvPr id="19" name="Group 39"/>
            <p:cNvGrpSpPr/>
            <p:nvPr/>
          </p:nvGrpSpPr>
          <p:grpSpPr>
            <a:xfrm>
              <a:off x="1374558" y="1489033"/>
              <a:ext cx="4214580" cy="985477"/>
              <a:chOff x="3864481" y="296438"/>
              <a:chExt cx="4214580" cy="985477"/>
            </a:xfrm>
          </p:grpSpPr>
          <p:sp>
            <p:nvSpPr>
              <p:cNvPr id="20" name="TextBox 40"/>
              <p:cNvSpPr txBox="1"/>
              <p:nvPr/>
            </p:nvSpPr>
            <p:spPr>
              <a:xfrm>
                <a:off x="3864481" y="296438"/>
                <a:ext cx="4121278" cy="559621"/>
              </a:xfrm>
              <a:prstGeom prst="rect">
                <a:avLst/>
              </a:prstGeom>
              <a:noFill/>
            </p:spPr>
            <p:txBody>
              <a:bodyPr wrap="none" lIns="360000" tIns="0" rIns="0" bIns="0" anchor="b" anchorCtr="0">
                <a:normAutofit/>
              </a:bodyPr>
              <a:lstStyle/>
              <a:p>
                <a:r>
                  <a:rPr lang="zh-CN" altLang="en-US" sz="2000" b="1" dirty="0">
                    <a:solidFill>
                      <a:srgbClr val="53AAD2"/>
                    </a:solidFill>
                  </a:rPr>
                  <a:t>重复着色</a:t>
                </a:r>
              </a:p>
            </p:txBody>
          </p:sp>
          <p:sp>
            <p:nvSpPr>
              <p:cNvPr id="21" name="TextBox 41"/>
              <p:cNvSpPr txBox="1">
                <a:spLocks/>
              </p:cNvSpPr>
              <p:nvPr/>
            </p:nvSpPr>
            <p:spPr>
              <a:xfrm>
                <a:off x="3992574" y="795843"/>
                <a:ext cx="4086487" cy="486072"/>
              </a:xfrm>
              <a:prstGeom prst="rect">
                <a:avLst/>
              </a:prstGeom>
            </p:spPr>
            <p:txBody>
              <a:bodyPr vert="horz" wrap="square" lIns="360000" tIns="0" rIns="0" bIns="0" anchor="ctr" anchorCtr="0">
                <a:normAutofit fontScale="92500"/>
              </a:bodyPr>
              <a:lstStyle/>
              <a:p>
                <a:pPr>
                  <a:lnSpc>
                    <a:spcPct val="120000"/>
                  </a:lnSpc>
                </a:pPr>
                <a:r>
                  <a:rPr lang="zh-CN" altLang="en-US" sz="1050" dirty="0">
                    <a:solidFill>
                      <a:schemeClr val="dk1">
                        <a:lumMod val="100000"/>
                      </a:schemeClr>
                    </a:solidFill>
                  </a:rPr>
                  <a:t>用第二种颜色对尚未着色的点重复 </a:t>
                </a:r>
                <a:r>
                  <a:rPr lang="en-US" altLang="zh-CN" sz="1050" dirty="0">
                    <a:solidFill>
                      <a:schemeClr val="dk1">
                        <a:lumMod val="100000"/>
                      </a:schemeClr>
                    </a:solidFill>
                  </a:rPr>
                  <a:t>02</a:t>
                </a:r>
                <a:r>
                  <a:rPr lang="zh-CN" altLang="en-US" sz="1050" dirty="0">
                    <a:solidFill>
                      <a:schemeClr val="dk1">
                        <a:lumMod val="100000"/>
                      </a:schemeClr>
                    </a:solidFill>
                  </a:rPr>
                  <a:t>），用第三种颜色继续这种做法，直到所有点都着上色为止</a:t>
                </a:r>
              </a:p>
            </p:txBody>
          </p:sp>
        </p:grpSp>
      </p:grpSp>
      <p:sp>
        <p:nvSpPr>
          <p:cNvPr id="46" name="Title 1"/>
          <p:cNvSpPr txBox="1">
            <a:spLocks/>
          </p:cNvSpPr>
          <p:nvPr/>
        </p:nvSpPr>
        <p:spPr>
          <a:xfrm>
            <a:off x="434961" y="274418"/>
            <a:ext cx="381642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defTabSz="914378">
              <a:defRPr/>
            </a:pPr>
            <a:r>
              <a:rPr lang="zh-CN" altLang="en-US" sz="1800" b="1" dirty="0">
                <a:solidFill>
                  <a:schemeClr val="tx1"/>
                </a:solidFill>
              </a:rPr>
              <a:t>理论基础：</a:t>
            </a:r>
            <a:r>
              <a:rPr lang="en-US" altLang="zh-CN" sz="1800" dirty="0">
                <a:solidFill>
                  <a:schemeClr val="tx1"/>
                </a:solidFill>
              </a:rPr>
              <a:t>Welch Powell </a:t>
            </a:r>
            <a:r>
              <a:rPr lang="zh-CN" altLang="en-US" sz="1800" dirty="0">
                <a:solidFill>
                  <a:schemeClr val="tx1"/>
                </a:solidFill>
              </a:rPr>
              <a:t>图着色算法</a:t>
            </a:r>
          </a:p>
        </p:txBody>
      </p:sp>
      <p:pic>
        <p:nvPicPr>
          <p:cNvPr id="3" name="图片 2">
            <a:extLst>
              <a:ext uri="{FF2B5EF4-FFF2-40B4-BE49-F238E27FC236}">
                <a16:creationId xmlns:a16="http://schemas.microsoft.com/office/drawing/2014/main" id="{8B993155-4356-4A9A-9F71-7C96B36A70D4}"/>
              </a:ext>
            </a:extLst>
          </p:cNvPr>
          <p:cNvPicPr>
            <a:picLocks noChangeAspect="1"/>
          </p:cNvPicPr>
          <p:nvPr/>
        </p:nvPicPr>
        <p:blipFill>
          <a:blip r:embed="rId5"/>
          <a:stretch>
            <a:fillRect/>
          </a:stretch>
        </p:blipFill>
        <p:spPr>
          <a:xfrm>
            <a:off x="5740183" y="134199"/>
            <a:ext cx="2347956" cy="2022732"/>
          </a:xfrm>
          <a:prstGeom prst="rect">
            <a:avLst/>
          </a:prstGeom>
        </p:spPr>
      </p:pic>
      <p:sp>
        <p:nvSpPr>
          <p:cNvPr id="48" name="TextBox 41">
            <a:extLst>
              <a:ext uri="{FF2B5EF4-FFF2-40B4-BE49-F238E27FC236}">
                <a16:creationId xmlns:a16="http://schemas.microsoft.com/office/drawing/2014/main" id="{EE7BECE5-A6A4-4E1B-874B-2990EC5301B5}"/>
              </a:ext>
            </a:extLst>
          </p:cNvPr>
          <p:cNvSpPr txBox="1">
            <a:spLocks/>
          </p:cNvSpPr>
          <p:nvPr/>
        </p:nvSpPr>
        <p:spPr>
          <a:xfrm>
            <a:off x="5236976" y="2156931"/>
            <a:ext cx="3439480" cy="330846"/>
          </a:xfrm>
          <a:prstGeom prst="rect">
            <a:avLst/>
          </a:prstGeom>
        </p:spPr>
        <p:txBody>
          <a:bodyPr vert="horz" wrap="square" lIns="360000" tIns="0" rIns="0" bIns="0" anchor="ctr" anchorCtr="0">
            <a:normAutofit/>
          </a:bodyPr>
          <a:lstStyle/>
          <a:p>
            <a:pPr>
              <a:lnSpc>
                <a:spcPct val="120000"/>
              </a:lnSpc>
            </a:pPr>
            <a:r>
              <a:rPr lang="zh-CN" altLang="en-US" sz="1400" dirty="0">
                <a:solidFill>
                  <a:schemeClr val="dk1">
                    <a:lumMod val="100000"/>
                  </a:schemeClr>
                </a:solidFill>
              </a:rPr>
              <a:t>如该图中应为：</a:t>
            </a:r>
            <a:r>
              <a:rPr lang="en-US" altLang="zh-CN" sz="1400" dirty="0">
                <a:solidFill>
                  <a:schemeClr val="dk1">
                    <a:lumMod val="100000"/>
                  </a:schemeClr>
                </a:solidFill>
              </a:rPr>
              <a:t>V8,</a:t>
            </a:r>
            <a:r>
              <a:rPr lang="en-US" altLang="zh-CN" sz="1400" dirty="0">
                <a:solidFill>
                  <a:srgbClr val="FF0000"/>
                </a:solidFill>
              </a:rPr>
              <a:t>V1,V6</a:t>
            </a:r>
            <a:r>
              <a:rPr lang="en-US" altLang="zh-CN" sz="1400" dirty="0">
                <a:solidFill>
                  <a:schemeClr val="dk1">
                    <a:lumMod val="100000"/>
                  </a:schemeClr>
                </a:solidFill>
              </a:rPr>
              <a:t>,</a:t>
            </a:r>
            <a:r>
              <a:rPr lang="en-US" altLang="zh-CN" sz="1400" dirty="0">
                <a:solidFill>
                  <a:srgbClr val="00B050"/>
                </a:solidFill>
              </a:rPr>
              <a:t>V3,V2,V5,V4</a:t>
            </a:r>
            <a:r>
              <a:rPr lang="en-US" altLang="zh-CN" sz="1400" dirty="0">
                <a:solidFill>
                  <a:schemeClr val="dk1">
                    <a:lumMod val="100000"/>
                  </a:schemeClr>
                </a:solidFill>
              </a:rPr>
              <a:t>,V7</a:t>
            </a:r>
            <a:endParaRPr lang="zh-CN" altLang="en-US" sz="1400" dirty="0">
              <a:solidFill>
                <a:schemeClr val="dk1">
                  <a:lumMod val="100000"/>
                </a:schemeClr>
              </a:solidFill>
            </a:endParaRPr>
          </a:p>
        </p:txBody>
      </p:sp>
      <p:sp>
        <p:nvSpPr>
          <p:cNvPr id="2" name="椭圆 1">
            <a:extLst>
              <a:ext uri="{FF2B5EF4-FFF2-40B4-BE49-F238E27FC236}">
                <a16:creationId xmlns:a16="http://schemas.microsoft.com/office/drawing/2014/main" id="{3E6D9AC5-7B78-4F8F-966A-87C97CA86765}"/>
              </a:ext>
            </a:extLst>
          </p:cNvPr>
          <p:cNvSpPr/>
          <p:nvPr/>
        </p:nvSpPr>
        <p:spPr>
          <a:xfrm>
            <a:off x="6806149" y="1145565"/>
            <a:ext cx="216024" cy="24238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D888E3E-E8DA-492B-AE0E-660E287FFABA}"/>
              </a:ext>
            </a:extLst>
          </p:cNvPr>
          <p:cNvSpPr/>
          <p:nvPr/>
        </p:nvSpPr>
        <p:spPr>
          <a:xfrm>
            <a:off x="6084168" y="978573"/>
            <a:ext cx="216024" cy="18902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DEDA0FD-0A71-4638-A1B4-BC7C996EE49D}"/>
              </a:ext>
            </a:extLst>
          </p:cNvPr>
          <p:cNvSpPr/>
          <p:nvPr/>
        </p:nvSpPr>
        <p:spPr>
          <a:xfrm>
            <a:off x="6516216" y="483518"/>
            <a:ext cx="216024" cy="1703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93BC955-3ED0-4B62-8603-5E8D81D519CD}"/>
              </a:ext>
            </a:extLst>
          </p:cNvPr>
          <p:cNvSpPr/>
          <p:nvPr/>
        </p:nvSpPr>
        <p:spPr>
          <a:xfrm>
            <a:off x="7546236" y="969007"/>
            <a:ext cx="216024" cy="1703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841CD16-0A7D-43FC-B4A3-7810576509D5}"/>
              </a:ext>
            </a:extLst>
          </p:cNvPr>
          <p:cNvSpPr/>
          <p:nvPr/>
        </p:nvSpPr>
        <p:spPr>
          <a:xfrm>
            <a:off x="6848704" y="1678313"/>
            <a:ext cx="216024" cy="1703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9C98B4F-571F-451D-9592-E676F9007C20}"/>
              </a:ext>
            </a:extLst>
          </p:cNvPr>
          <p:cNvSpPr/>
          <p:nvPr/>
        </p:nvSpPr>
        <p:spPr>
          <a:xfrm>
            <a:off x="6084168" y="1487584"/>
            <a:ext cx="216024" cy="1703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6DB412E-879A-4937-80A3-290501961149}"/>
              </a:ext>
            </a:extLst>
          </p:cNvPr>
          <p:cNvSpPr/>
          <p:nvPr/>
        </p:nvSpPr>
        <p:spPr>
          <a:xfrm>
            <a:off x="7116222" y="464156"/>
            <a:ext cx="216024" cy="1703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C0B6D3-1809-410E-8317-C78D50A4ED0A}"/>
              </a:ext>
            </a:extLst>
          </p:cNvPr>
          <p:cNvSpPr/>
          <p:nvPr/>
        </p:nvSpPr>
        <p:spPr>
          <a:xfrm>
            <a:off x="7363107" y="1487584"/>
            <a:ext cx="216024" cy="1703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257650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6"/>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34" grpId="0" animBg="1"/>
      <p:bldP spid="35" grpId="0" animBg="1"/>
      <p:bldP spid="36" grpId="0" animBg="1"/>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CBC0F001-EEF9-444E-96A5-6B78BDA0F5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750"/>
          <a:stretch/>
        </p:blipFill>
        <p:spPr>
          <a:xfrm flipV="1">
            <a:off x="0" y="1244674"/>
            <a:ext cx="9144000" cy="5143500"/>
          </a:xfrm>
          <a:prstGeom prst="rect">
            <a:avLst/>
          </a:prstGeom>
        </p:spPr>
      </p:pic>
      <p:grpSp>
        <p:nvGrpSpPr>
          <p:cNvPr id="4" name="组合 3"/>
          <p:cNvGrpSpPr/>
          <p:nvPr/>
        </p:nvGrpSpPr>
        <p:grpSpPr>
          <a:xfrm>
            <a:off x="629562" y="1165917"/>
            <a:ext cx="3915443" cy="3115277"/>
            <a:chOff x="90140" y="1194594"/>
            <a:chExt cx="5707063" cy="4468813"/>
          </a:xfrm>
        </p:grpSpPr>
        <p:sp>
          <p:nvSpPr>
            <p:cNvPr id="17" name="任意多边形: 形状 16"/>
            <p:cNvSpPr>
              <a:spLocks/>
            </p:cNvSpPr>
            <p:nvPr/>
          </p:nvSpPr>
          <p:spPr bwMode="auto">
            <a:xfrm>
              <a:off x="1879253" y="4277519"/>
              <a:ext cx="277813" cy="422275"/>
            </a:xfrm>
            <a:custGeom>
              <a:avLst/>
              <a:gdLst>
                <a:gd name="T0" fmla="*/ 58 w 175"/>
                <a:gd name="T1" fmla="*/ 0 h 266"/>
                <a:gd name="T2" fmla="*/ 61 w 175"/>
                <a:gd name="T3" fmla="*/ 2 h 266"/>
                <a:gd name="T4" fmla="*/ 66 w 175"/>
                <a:gd name="T5" fmla="*/ 3 h 266"/>
                <a:gd name="T6" fmla="*/ 74 w 175"/>
                <a:gd name="T7" fmla="*/ 7 h 266"/>
                <a:gd name="T8" fmla="*/ 84 w 175"/>
                <a:gd name="T9" fmla="*/ 12 h 266"/>
                <a:gd name="T10" fmla="*/ 96 w 175"/>
                <a:gd name="T11" fmla="*/ 18 h 266"/>
                <a:gd name="T12" fmla="*/ 109 w 175"/>
                <a:gd name="T13" fmla="*/ 28 h 266"/>
                <a:gd name="T14" fmla="*/ 122 w 175"/>
                <a:gd name="T15" fmla="*/ 38 h 266"/>
                <a:gd name="T16" fmla="*/ 135 w 175"/>
                <a:gd name="T17" fmla="*/ 51 h 266"/>
                <a:gd name="T18" fmla="*/ 148 w 175"/>
                <a:gd name="T19" fmla="*/ 65 h 266"/>
                <a:gd name="T20" fmla="*/ 158 w 175"/>
                <a:gd name="T21" fmla="*/ 82 h 266"/>
                <a:gd name="T22" fmla="*/ 167 w 175"/>
                <a:gd name="T23" fmla="*/ 100 h 266"/>
                <a:gd name="T24" fmla="*/ 173 w 175"/>
                <a:gd name="T25" fmla="*/ 121 h 266"/>
                <a:gd name="T26" fmla="*/ 175 w 175"/>
                <a:gd name="T27" fmla="*/ 146 h 266"/>
                <a:gd name="T28" fmla="*/ 174 w 175"/>
                <a:gd name="T29" fmla="*/ 172 h 266"/>
                <a:gd name="T30" fmla="*/ 167 w 175"/>
                <a:gd name="T31" fmla="*/ 200 h 266"/>
                <a:gd name="T32" fmla="*/ 157 w 175"/>
                <a:gd name="T33" fmla="*/ 233 h 266"/>
                <a:gd name="T34" fmla="*/ 140 w 175"/>
                <a:gd name="T35" fmla="*/ 266 h 266"/>
                <a:gd name="T36" fmla="*/ 137 w 175"/>
                <a:gd name="T37" fmla="*/ 266 h 266"/>
                <a:gd name="T38" fmla="*/ 131 w 175"/>
                <a:gd name="T39" fmla="*/ 264 h 266"/>
                <a:gd name="T40" fmla="*/ 122 w 175"/>
                <a:gd name="T41" fmla="*/ 260 h 266"/>
                <a:gd name="T42" fmla="*/ 110 w 175"/>
                <a:gd name="T43" fmla="*/ 255 h 266"/>
                <a:gd name="T44" fmla="*/ 96 w 175"/>
                <a:gd name="T45" fmla="*/ 247 h 266"/>
                <a:gd name="T46" fmla="*/ 80 w 175"/>
                <a:gd name="T47" fmla="*/ 238 h 266"/>
                <a:gd name="T48" fmla="*/ 65 w 175"/>
                <a:gd name="T49" fmla="*/ 226 h 266"/>
                <a:gd name="T50" fmla="*/ 49 w 175"/>
                <a:gd name="T51" fmla="*/ 214 h 266"/>
                <a:gd name="T52" fmla="*/ 35 w 175"/>
                <a:gd name="T53" fmla="*/ 199 h 266"/>
                <a:gd name="T54" fmla="*/ 22 w 175"/>
                <a:gd name="T55" fmla="*/ 183 h 266"/>
                <a:gd name="T56" fmla="*/ 11 w 175"/>
                <a:gd name="T57" fmla="*/ 164 h 266"/>
                <a:gd name="T58" fmla="*/ 4 w 175"/>
                <a:gd name="T59" fmla="*/ 144 h 266"/>
                <a:gd name="T60" fmla="*/ 0 w 175"/>
                <a:gd name="T61" fmla="*/ 121 h 266"/>
                <a:gd name="T62" fmla="*/ 0 w 175"/>
                <a:gd name="T63" fmla="*/ 96 h 266"/>
                <a:gd name="T64" fmla="*/ 6 w 175"/>
                <a:gd name="T65" fmla="*/ 70 h 266"/>
                <a:gd name="T66" fmla="*/ 18 w 175"/>
                <a:gd name="T67" fmla="*/ 41 h 266"/>
                <a:gd name="T68" fmla="*/ 36 w 175"/>
                <a:gd name="T69" fmla="*/ 9 h 266"/>
                <a:gd name="T70" fmla="*/ 35 w 175"/>
                <a:gd name="T71" fmla="*/ 13 h 266"/>
                <a:gd name="T72" fmla="*/ 32 w 175"/>
                <a:gd name="T73" fmla="*/ 21 h 266"/>
                <a:gd name="T74" fmla="*/ 30 w 175"/>
                <a:gd name="T75" fmla="*/ 33 h 266"/>
                <a:gd name="T76" fmla="*/ 26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50 h 266"/>
                <a:gd name="T90" fmla="*/ 46 w 175"/>
                <a:gd name="T91" fmla="*/ 142 h 266"/>
                <a:gd name="T92" fmla="*/ 43 w 175"/>
                <a:gd name="T93" fmla="*/ 127 h 266"/>
                <a:gd name="T94" fmla="*/ 40 w 175"/>
                <a:gd name="T95" fmla="*/ 109 h 266"/>
                <a:gd name="T96" fmla="*/ 37 w 175"/>
                <a:gd name="T97" fmla="*/ 89 h 266"/>
                <a:gd name="T98" fmla="*/ 37 w 175"/>
                <a:gd name="T99" fmla="*/ 66 h 266"/>
                <a:gd name="T100" fmla="*/ 40 w 175"/>
                <a:gd name="T101" fmla="*/ 44 h 266"/>
                <a:gd name="T102" fmla="*/ 46 w 175"/>
                <a:gd name="T103" fmla="*/ 22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2"/>
                  </a:lnTo>
                  <a:lnTo>
                    <a:pt x="66" y="3"/>
                  </a:lnTo>
                  <a:lnTo>
                    <a:pt x="74" y="7"/>
                  </a:lnTo>
                  <a:lnTo>
                    <a:pt x="84" y="12"/>
                  </a:lnTo>
                  <a:lnTo>
                    <a:pt x="96" y="18"/>
                  </a:lnTo>
                  <a:lnTo>
                    <a:pt x="109" y="28"/>
                  </a:lnTo>
                  <a:lnTo>
                    <a:pt x="122" y="38"/>
                  </a:lnTo>
                  <a:lnTo>
                    <a:pt x="135" y="51"/>
                  </a:lnTo>
                  <a:lnTo>
                    <a:pt x="148" y="65"/>
                  </a:lnTo>
                  <a:lnTo>
                    <a:pt x="158" y="82"/>
                  </a:lnTo>
                  <a:lnTo>
                    <a:pt x="167" y="100"/>
                  </a:lnTo>
                  <a:lnTo>
                    <a:pt x="173" y="121"/>
                  </a:lnTo>
                  <a:lnTo>
                    <a:pt x="175" y="146"/>
                  </a:lnTo>
                  <a:lnTo>
                    <a:pt x="174" y="172"/>
                  </a:lnTo>
                  <a:lnTo>
                    <a:pt x="167" y="200"/>
                  </a:lnTo>
                  <a:lnTo>
                    <a:pt x="157" y="233"/>
                  </a:lnTo>
                  <a:lnTo>
                    <a:pt x="140" y="266"/>
                  </a:lnTo>
                  <a:lnTo>
                    <a:pt x="137" y="266"/>
                  </a:lnTo>
                  <a:lnTo>
                    <a:pt x="131" y="264"/>
                  </a:lnTo>
                  <a:lnTo>
                    <a:pt x="122" y="260"/>
                  </a:lnTo>
                  <a:lnTo>
                    <a:pt x="110" y="255"/>
                  </a:lnTo>
                  <a:lnTo>
                    <a:pt x="96" y="247"/>
                  </a:lnTo>
                  <a:lnTo>
                    <a:pt x="80" y="238"/>
                  </a:lnTo>
                  <a:lnTo>
                    <a:pt x="65" y="226"/>
                  </a:lnTo>
                  <a:lnTo>
                    <a:pt x="49" y="214"/>
                  </a:lnTo>
                  <a:lnTo>
                    <a:pt x="35" y="199"/>
                  </a:lnTo>
                  <a:lnTo>
                    <a:pt x="22" y="183"/>
                  </a:lnTo>
                  <a:lnTo>
                    <a:pt x="11" y="164"/>
                  </a:lnTo>
                  <a:lnTo>
                    <a:pt x="4" y="144"/>
                  </a:lnTo>
                  <a:lnTo>
                    <a:pt x="0" y="121"/>
                  </a:lnTo>
                  <a:lnTo>
                    <a:pt x="0" y="96"/>
                  </a:lnTo>
                  <a:lnTo>
                    <a:pt x="6" y="70"/>
                  </a:lnTo>
                  <a:lnTo>
                    <a:pt x="18" y="41"/>
                  </a:lnTo>
                  <a:lnTo>
                    <a:pt x="36" y="9"/>
                  </a:lnTo>
                  <a:lnTo>
                    <a:pt x="35" y="13"/>
                  </a:lnTo>
                  <a:lnTo>
                    <a:pt x="32" y="21"/>
                  </a:lnTo>
                  <a:lnTo>
                    <a:pt x="30" y="33"/>
                  </a:lnTo>
                  <a:lnTo>
                    <a:pt x="26" y="48"/>
                  </a:lnTo>
                  <a:lnTo>
                    <a:pt x="24" y="66"/>
                  </a:lnTo>
                  <a:lnTo>
                    <a:pt x="26" y="87"/>
                  </a:lnTo>
                  <a:lnTo>
                    <a:pt x="30" y="109"/>
                  </a:lnTo>
                  <a:lnTo>
                    <a:pt x="37" y="131"/>
                  </a:lnTo>
                  <a:lnTo>
                    <a:pt x="50" y="153"/>
                  </a:lnTo>
                  <a:lnTo>
                    <a:pt x="49" y="150"/>
                  </a:lnTo>
                  <a:lnTo>
                    <a:pt x="46" y="142"/>
                  </a:lnTo>
                  <a:lnTo>
                    <a:pt x="43" y="127"/>
                  </a:lnTo>
                  <a:lnTo>
                    <a:pt x="40" y="109"/>
                  </a:lnTo>
                  <a:lnTo>
                    <a:pt x="37" y="89"/>
                  </a:lnTo>
                  <a:lnTo>
                    <a:pt x="37" y="66"/>
                  </a:lnTo>
                  <a:lnTo>
                    <a:pt x="40" y="44"/>
                  </a:lnTo>
                  <a:lnTo>
                    <a:pt x="46" y="22"/>
                  </a:lnTo>
                  <a:lnTo>
                    <a:pt x="58"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18" name="任意多边形: 形状 17"/>
            <p:cNvSpPr>
              <a:spLocks/>
            </p:cNvSpPr>
            <p:nvPr/>
          </p:nvSpPr>
          <p:spPr bwMode="auto">
            <a:xfrm>
              <a:off x="1469678" y="4490244"/>
              <a:ext cx="279400" cy="422275"/>
            </a:xfrm>
            <a:custGeom>
              <a:avLst/>
              <a:gdLst>
                <a:gd name="T0" fmla="*/ 60 w 176"/>
                <a:gd name="T1" fmla="*/ 0 h 266"/>
                <a:gd name="T2" fmla="*/ 61 w 176"/>
                <a:gd name="T3" fmla="*/ 0 h 266"/>
                <a:gd name="T4" fmla="*/ 67 w 176"/>
                <a:gd name="T5" fmla="*/ 3 h 266"/>
                <a:gd name="T6" fmla="*/ 74 w 176"/>
                <a:gd name="T7" fmla="*/ 6 h 266"/>
                <a:gd name="T8" fmla="*/ 85 w 176"/>
                <a:gd name="T9" fmla="*/ 12 h 266"/>
                <a:gd name="T10" fmla="*/ 98 w 176"/>
                <a:gd name="T11" fmla="*/ 18 h 266"/>
                <a:gd name="T12" fmla="*/ 110 w 176"/>
                <a:gd name="T13" fmla="*/ 26 h 266"/>
                <a:gd name="T14" fmla="*/ 124 w 176"/>
                <a:gd name="T15" fmla="*/ 36 h 266"/>
                <a:gd name="T16" fmla="*/ 137 w 176"/>
                <a:gd name="T17" fmla="*/ 49 h 266"/>
                <a:gd name="T18" fmla="*/ 149 w 176"/>
                <a:gd name="T19" fmla="*/ 64 h 266"/>
                <a:gd name="T20" fmla="*/ 159 w 176"/>
                <a:gd name="T21" fmla="*/ 80 h 266"/>
                <a:gd name="T22" fmla="*/ 168 w 176"/>
                <a:gd name="T23" fmla="*/ 100 h 266"/>
                <a:gd name="T24" fmla="*/ 173 w 176"/>
                <a:gd name="T25" fmla="*/ 121 h 266"/>
                <a:gd name="T26" fmla="*/ 176 w 176"/>
                <a:gd name="T27" fmla="*/ 144 h 266"/>
                <a:gd name="T28" fmla="*/ 175 w 176"/>
                <a:gd name="T29" fmla="*/ 171 h 266"/>
                <a:gd name="T30" fmla="*/ 169 w 176"/>
                <a:gd name="T31" fmla="*/ 200 h 266"/>
                <a:gd name="T32" fmla="*/ 158 w 176"/>
                <a:gd name="T33" fmla="*/ 231 h 266"/>
                <a:gd name="T34" fmla="*/ 141 w 176"/>
                <a:gd name="T35" fmla="*/ 266 h 266"/>
                <a:gd name="T36" fmla="*/ 139 w 176"/>
                <a:gd name="T37" fmla="*/ 265 h 266"/>
                <a:gd name="T38" fmla="*/ 133 w 176"/>
                <a:gd name="T39" fmla="*/ 264 h 266"/>
                <a:gd name="T40" fmla="*/ 123 w 176"/>
                <a:gd name="T41" fmla="*/ 258 h 266"/>
                <a:gd name="T42" fmla="*/ 111 w 176"/>
                <a:gd name="T43" fmla="*/ 253 h 266"/>
                <a:gd name="T44" fmla="*/ 97 w 176"/>
                <a:gd name="T45" fmla="*/ 245 h 266"/>
                <a:gd name="T46" fmla="*/ 81 w 176"/>
                <a:gd name="T47" fmla="*/ 236 h 266"/>
                <a:gd name="T48" fmla="*/ 65 w 176"/>
                <a:gd name="T49" fmla="*/ 226 h 266"/>
                <a:gd name="T50" fmla="*/ 50 w 176"/>
                <a:gd name="T51" fmla="*/ 213 h 266"/>
                <a:gd name="T52" fmla="*/ 35 w 176"/>
                <a:gd name="T53" fmla="*/ 199 h 266"/>
                <a:gd name="T54" fmla="*/ 22 w 176"/>
                <a:gd name="T55" fmla="*/ 182 h 266"/>
                <a:gd name="T56" fmla="*/ 12 w 176"/>
                <a:gd name="T57" fmla="*/ 164 h 266"/>
                <a:gd name="T58" fmla="*/ 4 w 176"/>
                <a:gd name="T59" fmla="*/ 143 h 266"/>
                <a:gd name="T60" fmla="*/ 0 w 176"/>
                <a:gd name="T61" fmla="*/ 121 h 266"/>
                <a:gd name="T62" fmla="*/ 2 w 176"/>
                <a:gd name="T63" fmla="*/ 96 h 266"/>
                <a:gd name="T64" fmla="*/ 7 w 176"/>
                <a:gd name="T65" fmla="*/ 69 h 266"/>
                <a:gd name="T66" fmla="*/ 19 w 176"/>
                <a:gd name="T67" fmla="*/ 40 h 266"/>
                <a:gd name="T68" fmla="*/ 37 w 176"/>
                <a:gd name="T69" fmla="*/ 9 h 266"/>
                <a:gd name="T70" fmla="*/ 35 w 176"/>
                <a:gd name="T71" fmla="*/ 12 h 266"/>
                <a:gd name="T72" fmla="*/ 33 w 176"/>
                <a:gd name="T73" fmla="*/ 19 h 266"/>
                <a:gd name="T74" fmla="*/ 30 w 176"/>
                <a:gd name="T75" fmla="*/ 32 h 266"/>
                <a:gd name="T76" fmla="*/ 28 w 176"/>
                <a:gd name="T77" fmla="*/ 48 h 266"/>
                <a:gd name="T78" fmla="*/ 25 w 176"/>
                <a:gd name="T79" fmla="*/ 66 h 266"/>
                <a:gd name="T80" fmla="*/ 26 w 176"/>
                <a:gd name="T81" fmla="*/ 87 h 266"/>
                <a:gd name="T82" fmla="*/ 30 w 176"/>
                <a:gd name="T83" fmla="*/ 108 h 266"/>
                <a:gd name="T84" fmla="*/ 38 w 176"/>
                <a:gd name="T85" fmla="*/ 131 h 266"/>
                <a:gd name="T86" fmla="*/ 51 w 176"/>
                <a:gd name="T87" fmla="*/ 152 h 266"/>
                <a:gd name="T88" fmla="*/ 50 w 176"/>
                <a:gd name="T89" fmla="*/ 149 h 266"/>
                <a:gd name="T90" fmla="*/ 47 w 176"/>
                <a:gd name="T91" fmla="*/ 140 h 266"/>
                <a:gd name="T92" fmla="*/ 43 w 176"/>
                <a:gd name="T93" fmla="*/ 126 h 266"/>
                <a:gd name="T94" fmla="*/ 41 w 176"/>
                <a:gd name="T95" fmla="*/ 109 h 266"/>
                <a:gd name="T96" fmla="*/ 38 w 176"/>
                <a:gd name="T97" fmla="*/ 88 h 266"/>
                <a:gd name="T98" fmla="*/ 38 w 176"/>
                <a:gd name="T99" fmla="*/ 66 h 266"/>
                <a:gd name="T100" fmla="*/ 41 w 176"/>
                <a:gd name="T101" fmla="*/ 43 h 266"/>
                <a:gd name="T102" fmla="*/ 48 w 176"/>
                <a:gd name="T103" fmla="*/ 21 h 266"/>
                <a:gd name="T104" fmla="*/ 60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60" y="0"/>
                  </a:moveTo>
                  <a:lnTo>
                    <a:pt x="61" y="0"/>
                  </a:lnTo>
                  <a:lnTo>
                    <a:pt x="67" y="3"/>
                  </a:lnTo>
                  <a:lnTo>
                    <a:pt x="74" y="6"/>
                  </a:lnTo>
                  <a:lnTo>
                    <a:pt x="85" y="12"/>
                  </a:lnTo>
                  <a:lnTo>
                    <a:pt x="98" y="18"/>
                  </a:lnTo>
                  <a:lnTo>
                    <a:pt x="110" y="26"/>
                  </a:lnTo>
                  <a:lnTo>
                    <a:pt x="124" y="36"/>
                  </a:lnTo>
                  <a:lnTo>
                    <a:pt x="137" y="49"/>
                  </a:lnTo>
                  <a:lnTo>
                    <a:pt x="149" y="64"/>
                  </a:lnTo>
                  <a:lnTo>
                    <a:pt x="159" y="80"/>
                  </a:lnTo>
                  <a:lnTo>
                    <a:pt x="168" y="100"/>
                  </a:lnTo>
                  <a:lnTo>
                    <a:pt x="173" y="121"/>
                  </a:lnTo>
                  <a:lnTo>
                    <a:pt x="176" y="144"/>
                  </a:lnTo>
                  <a:lnTo>
                    <a:pt x="175" y="171"/>
                  </a:lnTo>
                  <a:lnTo>
                    <a:pt x="169" y="200"/>
                  </a:lnTo>
                  <a:lnTo>
                    <a:pt x="158" y="231"/>
                  </a:lnTo>
                  <a:lnTo>
                    <a:pt x="141" y="266"/>
                  </a:lnTo>
                  <a:lnTo>
                    <a:pt x="139" y="265"/>
                  </a:lnTo>
                  <a:lnTo>
                    <a:pt x="133" y="264"/>
                  </a:lnTo>
                  <a:lnTo>
                    <a:pt x="123" y="258"/>
                  </a:lnTo>
                  <a:lnTo>
                    <a:pt x="111" y="253"/>
                  </a:lnTo>
                  <a:lnTo>
                    <a:pt x="97" y="245"/>
                  </a:lnTo>
                  <a:lnTo>
                    <a:pt x="81" y="236"/>
                  </a:lnTo>
                  <a:lnTo>
                    <a:pt x="65" y="226"/>
                  </a:lnTo>
                  <a:lnTo>
                    <a:pt x="50" y="213"/>
                  </a:lnTo>
                  <a:lnTo>
                    <a:pt x="35" y="199"/>
                  </a:lnTo>
                  <a:lnTo>
                    <a:pt x="22" y="182"/>
                  </a:lnTo>
                  <a:lnTo>
                    <a:pt x="12" y="164"/>
                  </a:lnTo>
                  <a:lnTo>
                    <a:pt x="4" y="143"/>
                  </a:lnTo>
                  <a:lnTo>
                    <a:pt x="0" y="121"/>
                  </a:lnTo>
                  <a:lnTo>
                    <a:pt x="2" y="96"/>
                  </a:lnTo>
                  <a:lnTo>
                    <a:pt x="7" y="69"/>
                  </a:lnTo>
                  <a:lnTo>
                    <a:pt x="19" y="40"/>
                  </a:lnTo>
                  <a:lnTo>
                    <a:pt x="37" y="9"/>
                  </a:lnTo>
                  <a:lnTo>
                    <a:pt x="35" y="12"/>
                  </a:lnTo>
                  <a:lnTo>
                    <a:pt x="33" y="19"/>
                  </a:lnTo>
                  <a:lnTo>
                    <a:pt x="30" y="32"/>
                  </a:lnTo>
                  <a:lnTo>
                    <a:pt x="28" y="48"/>
                  </a:lnTo>
                  <a:lnTo>
                    <a:pt x="25" y="66"/>
                  </a:lnTo>
                  <a:lnTo>
                    <a:pt x="26" y="87"/>
                  </a:lnTo>
                  <a:lnTo>
                    <a:pt x="30" y="108"/>
                  </a:lnTo>
                  <a:lnTo>
                    <a:pt x="38" y="131"/>
                  </a:lnTo>
                  <a:lnTo>
                    <a:pt x="51" y="152"/>
                  </a:lnTo>
                  <a:lnTo>
                    <a:pt x="50" y="149"/>
                  </a:lnTo>
                  <a:lnTo>
                    <a:pt x="47" y="140"/>
                  </a:lnTo>
                  <a:lnTo>
                    <a:pt x="43" y="126"/>
                  </a:lnTo>
                  <a:lnTo>
                    <a:pt x="41" y="109"/>
                  </a:lnTo>
                  <a:lnTo>
                    <a:pt x="38" y="88"/>
                  </a:lnTo>
                  <a:lnTo>
                    <a:pt x="38" y="66"/>
                  </a:lnTo>
                  <a:lnTo>
                    <a:pt x="41" y="43"/>
                  </a:lnTo>
                  <a:lnTo>
                    <a:pt x="48" y="21"/>
                  </a:lnTo>
                  <a:lnTo>
                    <a:pt x="60"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19" name="任意多边形: 形状 18"/>
            <p:cNvSpPr>
              <a:spLocks/>
            </p:cNvSpPr>
            <p:nvPr/>
          </p:nvSpPr>
          <p:spPr bwMode="auto">
            <a:xfrm>
              <a:off x="783878" y="4561681"/>
              <a:ext cx="279400" cy="404813"/>
            </a:xfrm>
            <a:custGeom>
              <a:avLst/>
              <a:gdLst>
                <a:gd name="T0" fmla="*/ 133 w 176"/>
                <a:gd name="T1" fmla="*/ 0 h 255"/>
                <a:gd name="T2" fmla="*/ 131 w 176"/>
                <a:gd name="T3" fmla="*/ 2 h 255"/>
                <a:gd name="T4" fmla="*/ 124 w 176"/>
                <a:gd name="T5" fmla="*/ 4 h 255"/>
                <a:gd name="T6" fmla="*/ 113 w 176"/>
                <a:gd name="T7" fmla="*/ 11 h 255"/>
                <a:gd name="T8" fmla="*/ 100 w 176"/>
                <a:gd name="T9" fmla="*/ 20 h 255"/>
                <a:gd name="T10" fmla="*/ 85 w 176"/>
                <a:gd name="T11" fmla="*/ 32 h 255"/>
                <a:gd name="T12" fmla="*/ 72 w 176"/>
                <a:gd name="T13" fmla="*/ 47 h 255"/>
                <a:gd name="T14" fmla="*/ 59 w 176"/>
                <a:gd name="T15" fmla="*/ 65 h 255"/>
                <a:gd name="T16" fmla="*/ 49 w 176"/>
                <a:gd name="T17" fmla="*/ 86 h 255"/>
                <a:gd name="T18" fmla="*/ 42 w 176"/>
                <a:gd name="T19" fmla="*/ 111 h 255"/>
                <a:gd name="T20" fmla="*/ 44 w 176"/>
                <a:gd name="T21" fmla="*/ 108 h 255"/>
                <a:gd name="T22" fmla="*/ 49 w 176"/>
                <a:gd name="T23" fmla="*/ 100 h 255"/>
                <a:gd name="T24" fmla="*/ 55 w 176"/>
                <a:gd name="T25" fmla="*/ 87 h 255"/>
                <a:gd name="T26" fmla="*/ 66 w 176"/>
                <a:gd name="T27" fmla="*/ 73 h 255"/>
                <a:gd name="T28" fmla="*/ 79 w 176"/>
                <a:gd name="T29" fmla="*/ 58 h 255"/>
                <a:gd name="T30" fmla="*/ 94 w 176"/>
                <a:gd name="T31" fmla="*/ 42 h 255"/>
                <a:gd name="T32" fmla="*/ 113 w 176"/>
                <a:gd name="T33" fmla="*/ 28 h 255"/>
                <a:gd name="T34" fmla="*/ 133 w 176"/>
                <a:gd name="T35" fmla="*/ 16 h 255"/>
                <a:gd name="T36" fmla="*/ 157 w 176"/>
                <a:gd name="T37" fmla="*/ 10 h 255"/>
                <a:gd name="T38" fmla="*/ 158 w 176"/>
                <a:gd name="T39" fmla="*/ 12 h 255"/>
                <a:gd name="T40" fmla="*/ 161 w 176"/>
                <a:gd name="T41" fmla="*/ 17 h 255"/>
                <a:gd name="T42" fmla="*/ 163 w 176"/>
                <a:gd name="T43" fmla="*/ 26 h 255"/>
                <a:gd name="T44" fmla="*/ 167 w 176"/>
                <a:gd name="T45" fmla="*/ 39 h 255"/>
                <a:gd name="T46" fmla="*/ 171 w 176"/>
                <a:gd name="T47" fmla="*/ 54 h 255"/>
                <a:gd name="T48" fmla="*/ 175 w 176"/>
                <a:gd name="T49" fmla="*/ 71 h 255"/>
                <a:gd name="T50" fmla="*/ 176 w 176"/>
                <a:gd name="T51" fmla="*/ 89 h 255"/>
                <a:gd name="T52" fmla="*/ 175 w 176"/>
                <a:gd name="T53" fmla="*/ 108 h 255"/>
                <a:gd name="T54" fmla="*/ 172 w 176"/>
                <a:gd name="T55" fmla="*/ 129 h 255"/>
                <a:gd name="T56" fmla="*/ 166 w 176"/>
                <a:gd name="T57" fmla="*/ 148 h 255"/>
                <a:gd name="T58" fmla="*/ 156 w 176"/>
                <a:gd name="T59" fmla="*/ 169 h 255"/>
                <a:gd name="T60" fmla="*/ 141 w 176"/>
                <a:gd name="T61" fmla="*/ 190 h 255"/>
                <a:gd name="T62" fmla="*/ 122 w 176"/>
                <a:gd name="T63" fmla="*/ 208 h 255"/>
                <a:gd name="T64" fmla="*/ 96 w 176"/>
                <a:gd name="T65" fmla="*/ 226 h 255"/>
                <a:gd name="T66" fmla="*/ 65 w 176"/>
                <a:gd name="T67" fmla="*/ 242 h 255"/>
                <a:gd name="T68" fmla="*/ 26 w 176"/>
                <a:gd name="T69" fmla="*/ 255 h 255"/>
                <a:gd name="T70" fmla="*/ 24 w 176"/>
                <a:gd name="T71" fmla="*/ 254 h 255"/>
                <a:gd name="T72" fmla="*/ 22 w 176"/>
                <a:gd name="T73" fmla="*/ 247 h 255"/>
                <a:gd name="T74" fmla="*/ 18 w 176"/>
                <a:gd name="T75" fmla="*/ 238 h 255"/>
                <a:gd name="T76" fmla="*/ 14 w 176"/>
                <a:gd name="T77" fmla="*/ 225 h 255"/>
                <a:gd name="T78" fmla="*/ 9 w 176"/>
                <a:gd name="T79" fmla="*/ 209 h 255"/>
                <a:gd name="T80" fmla="*/ 5 w 176"/>
                <a:gd name="T81" fmla="*/ 193 h 255"/>
                <a:gd name="T82" fmla="*/ 1 w 176"/>
                <a:gd name="T83" fmla="*/ 173 h 255"/>
                <a:gd name="T84" fmla="*/ 0 w 176"/>
                <a:gd name="T85" fmla="*/ 154 h 255"/>
                <a:gd name="T86" fmla="*/ 0 w 176"/>
                <a:gd name="T87" fmla="*/ 133 h 255"/>
                <a:gd name="T88" fmla="*/ 2 w 176"/>
                <a:gd name="T89" fmla="*/ 112 h 255"/>
                <a:gd name="T90" fmla="*/ 7 w 176"/>
                <a:gd name="T91" fmla="*/ 91 h 255"/>
                <a:gd name="T92" fmla="*/ 16 w 176"/>
                <a:gd name="T93" fmla="*/ 72 h 255"/>
                <a:gd name="T94" fmla="*/ 29 w 176"/>
                <a:gd name="T95" fmla="*/ 52 h 255"/>
                <a:gd name="T96" fmla="*/ 48 w 176"/>
                <a:gd name="T97" fmla="*/ 35 h 255"/>
                <a:gd name="T98" fmla="*/ 71 w 176"/>
                <a:gd name="T99" fmla="*/ 21 h 255"/>
                <a:gd name="T100" fmla="*/ 100 w 176"/>
                <a:gd name="T101" fmla="*/ 10 h 255"/>
                <a:gd name="T102" fmla="*/ 133 w 176"/>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55">
                  <a:moveTo>
                    <a:pt x="133" y="0"/>
                  </a:moveTo>
                  <a:lnTo>
                    <a:pt x="131" y="2"/>
                  </a:lnTo>
                  <a:lnTo>
                    <a:pt x="124" y="4"/>
                  </a:lnTo>
                  <a:lnTo>
                    <a:pt x="113" y="11"/>
                  </a:lnTo>
                  <a:lnTo>
                    <a:pt x="100" y="20"/>
                  </a:lnTo>
                  <a:lnTo>
                    <a:pt x="85" y="32"/>
                  </a:lnTo>
                  <a:lnTo>
                    <a:pt x="72" y="47"/>
                  </a:lnTo>
                  <a:lnTo>
                    <a:pt x="59" y="65"/>
                  </a:lnTo>
                  <a:lnTo>
                    <a:pt x="49" y="86"/>
                  </a:lnTo>
                  <a:lnTo>
                    <a:pt x="42" y="111"/>
                  </a:lnTo>
                  <a:lnTo>
                    <a:pt x="44" y="108"/>
                  </a:lnTo>
                  <a:lnTo>
                    <a:pt x="49" y="100"/>
                  </a:lnTo>
                  <a:lnTo>
                    <a:pt x="55" y="87"/>
                  </a:lnTo>
                  <a:lnTo>
                    <a:pt x="66" y="73"/>
                  </a:lnTo>
                  <a:lnTo>
                    <a:pt x="79" y="58"/>
                  </a:lnTo>
                  <a:lnTo>
                    <a:pt x="94" y="42"/>
                  </a:lnTo>
                  <a:lnTo>
                    <a:pt x="113" y="28"/>
                  </a:lnTo>
                  <a:lnTo>
                    <a:pt x="133" y="16"/>
                  </a:lnTo>
                  <a:lnTo>
                    <a:pt x="157" y="10"/>
                  </a:lnTo>
                  <a:lnTo>
                    <a:pt x="158" y="12"/>
                  </a:lnTo>
                  <a:lnTo>
                    <a:pt x="161" y="17"/>
                  </a:lnTo>
                  <a:lnTo>
                    <a:pt x="163" y="26"/>
                  </a:lnTo>
                  <a:lnTo>
                    <a:pt x="167" y="39"/>
                  </a:lnTo>
                  <a:lnTo>
                    <a:pt x="171" y="54"/>
                  </a:lnTo>
                  <a:lnTo>
                    <a:pt x="175" y="71"/>
                  </a:lnTo>
                  <a:lnTo>
                    <a:pt x="176" y="89"/>
                  </a:lnTo>
                  <a:lnTo>
                    <a:pt x="175" y="108"/>
                  </a:lnTo>
                  <a:lnTo>
                    <a:pt x="172" y="129"/>
                  </a:lnTo>
                  <a:lnTo>
                    <a:pt x="166" y="148"/>
                  </a:lnTo>
                  <a:lnTo>
                    <a:pt x="156" y="169"/>
                  </a:lnTo>
                  <a:lnTo>
                    <a:pt x="141" y="190"/>
                  </a:lnTo>
                  <a:lnTo>
                    <a:pt x="122" y="208"/>
                  </a:lnTo>
                  <a:lnTo>
                    <a:pt x="96" y="226"/>
                  </a:lnTo>
                  <a:lnTo>
                    <a:pt x="65" y="242"/>
                  </a:lnTo>
                  <a:lnTo>
                    <a:pt x="26" y="255"/>
                  </a:lnTo>
                  <a:lnTo>
                    <a:pt x="24" y="254"/>
                  </a:lnTo>
                  <a:lnTo>
                    <a:pt x="22" y="247"/>
                  </a:lnTo>
                  <a:lnTo>
                    <a:pt x="18" y="238"/>
                  </a:lnTo>
                  <a:lnTo>
                    <a:pt x="14" y="225"/>
                  </a:lnTo>
                  <a:lnTo>
                    <a:pt x="9" y="209"/>
                  </a:lnTo>
                  <a:lnTo>
                    <a:pt x="5" y="193"/>
                  </a:lnTo>
                  <a:lnTo>
                    <a:pt x="1" y="173"/>
                  </a:lnTo>
                  <a:lnTo>
                    <a:pt x="0" y="154"/>
                  </a:lnTo>
                  <a:lnTo>
                    <a:pt x="0" y="133"/>
                  </a:lnTo>
                  <a:lnTo>
                    <a:pt x="2" y="112"/>
                  </a:lnTo>
                  <a:lnTo>
                    <a:pt x="7" y="91"/>
                  </a:lnTo>
                  <a:lnTo>
                    <a:pt x="16" y="72"/>
                  </a:lnTo>
                  <a:lnTo>
                    <a:pt x="29" y="52"/>
                  </a:lnTo>
                  <a:lnTo>
                    <a:pt x="48" y="35"/>
                  </a:lnTo>
                  <a:lnTo>
                    <a:pt x="71" y="21"/>
                  </a:lnTo>
                  <a:lnTo>
                    <a:pt x="100" y="10"/>
                  </a:lnTo>
                  <a:lnTo>
                    <a:pt x="133"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0" name="任意多边形: 形状 19"/>
            <p:cNvSpPr>
              <a:spLocks/>
            </p:cNvSpPr>
            <p:nvPr/>
          </p:nvSpPr>
          <p:spPr bwMode="auto">
            <a:xfrm>
              <a:off x="620365" y="4071144"/>
              <a:ext cx="406400" cy="280988"/>
            </a:xfrm>
            <a:custGeom>
              <a:avLst/>
              <a:gdLst>
                <a:gd name="T0" fmla="*/ 103 w 256"/>
                <a:gd name="T1" fmla="*/ 0 h 177"/>
                <a:gd name="T2" fmla="*/ 123 w 256"/>
                <a:gd name="T3" fmla="*/ 0 h 177"/>
                <a:gd name="T4" fmla="*/ 144 w 256"/>
                <a:gd name="T5" fmla="*/ 3 h 177"/>
                <a:gd name="T6" fmla="*/ 165 w 256"/>
                <a:gd name="T7" fmla="*/ 8 h 177"/>
                <a:gd name="T8" fmla="*/ 184 w 256"/>
                <a:gd name="T9" fmla="*/ 19 h 177"/>
                <a:gd name="T10" fmla="*/ 203 w 256"/>
                <a:gd name="T11" fmla="*/ 32 h 177"/>
                <a:gd name="T12" fmla="*/ 220 w 256"/>
                <a:gd name="T13" fmla="*/ 48 h 177"/>
                <a:gd name="T14" fmla="*/ 235 w 256"/>
                <a:gd name="T15" fmla="*/ 72 h 177"/>
                <a:gd name="T16" fmla="*/ 247 w 256"/>
                <a:gd name="T17" fmla="*/ 100 h 177"/>
                <a:gd name="T18" fmla="*/ 256 w 256"/>
                <a:gd name="T19" fmla="*/ 135 h 177"/>
                <a:gd name="T20" fmla="*/ 255 w 256"/>
                <a:gd name="T21" fmla="*/ 133 h 177"/>
                <a:gd name="T22" fmla="*/ 251 w 256"/>
                <a:gd name="T23" fmla="*/ 125 h 177"/>
                <a:gd name="T24" fmla="*/ 244 w 256"/>
                <a:gd name="T25" fmla="*/ 115 h 177"/>
                <a:gd name="T26" fmla="*/ 235 w 256"/>
                <a:gd name="T27" fmla="*/ 102 h 177"/>
                <a:gd name="T28" fmla="*/ 223 w 256"/>
                <a:gd name="T29" fmla="*/ 87 h 177"/>
                <a:gd name="T30" fmla="*/ 209 w 256"/>
                <a:gd name="T31" fmla="*/ 73 h 177"/>
                <a:gd name="T32" fmla="*/ 191 w 256"/>
                <a:gd name="T33" fmla="*/ 60 h 177"/>
                <a:gd name="T34" fmla="*/ 169 w 256"/>
                <a:gd name="T35" fmla="*/ 51 h 177"/>
                <a:gd name="T36" fmla="*/ 144 w 256"/>
                <a:gd name="T37" fmla="*/ 45 h 177"/>
                <a:gd name="T38" fmla="*/ 147 w 256"/>
                <a:gd name="T39" fmla="*/ 46 h 177"/>
                <a:gd name="T40" fmla="*/ 156 w 256"/>
                <a:gd name="T41" fmla="*/ 50 h 177"/>
                <a:gd name="T42" fmla="*/ 168 w 256"/>
                <a:gd name="T43" fmla="*/ 58 h 177"/>
                <a:gd name="T44" fmla="*/ 183 w 256"/>
                <a:gd name="T45" fmla="*/ 68 h 177"/>
                <a:gd name="T46" fmla="*/ 199 w 256"/>
                <a:gd name="T47" fmla="*/ 81 h 177"/>
                <a:gd name="T48" fmla="*/ 214 w 256"/>
                <a:gd name="T49" fmla="*/ 97 h 177"/>
                <a:gd name="T50" fmla="*/ 229 w 256"/>
                <a:gd name="T51" fmla="*/ 115 h 177"/>
                <a:gd name="T52" fmla="*/ 239 w 256"/>
                <a:gd name="T53" fmla="*/ 135 h 177"/>
                <a:gd name="T54" fmla="*/ 247 w 256"/>
                <a:gd name="T55" fmla="*/ 159 h 177"/>
                <a:gd name="T56" fmla="*/ 244 w 256"/>
                <a:gd name="T57" fmla="*/ 159 h 177"/>
                <a:gd name="T58" fmla="*/ 238 w 256"/>
                <a:gd name="T59" fmla="*/ 161 h 177"/>
                <a:gd name="T60" fmla="*/ 229 w 256"/>
                <a:gd name="T61" fmla="*/ 165 h 177"/>
                <a:gd name="T62" fmla="*/ 217 w 256"/>
                <a:gd name="T63" fmla="*/ 169 h 177"/>
                <a:gd name="T64" fmla="*/ 203 w 256"/>
                <a:gd name="T65" fmla="*/ 173 h 177"/>
                <a:gd name="T66" fmla="*/ 186 w 256"/>
                <a:gd name="T67" fmla="*/ 176 h 177"/>
                <a:gd name="T68" fmla="*/ 168 w 256"/>
                <a:gd name="T69" fmla="*/ 177 h 177"/>
                <a:gd name="T70" fmla="*/ 148 w 256"/>
                <a:gd name="T71" fmla="*/ 177 h 177"/>
                <a:gd name="T72" fmla="*/ 127 w 256"/>
                <a:gd name="T73" fmla="*/ 173 h 177"/>
                <a:gd name="T74" fmla="*/ 106 w 256"/>
                <a:gd name="T75" fmla="*/ 168 h 177"/>
                <a:gd name="T76" fmla="*/ 86 w 256"/>
                <a:gd name="T77" fmla="*/ 158 h 177"/>
                <a:gd name="T78" fmla="*/ 66 w 256"/>
                <a:gd name="T79" fmla="*/ 142 h 177"/>
                <a:gd name="T80" fmla="*/ 47 w 256"/>
                <a:gd name="T81" fmla="*/ 122 h 177"/>
                <a:gd name="T82" fmla="*/ 30 w 256"/>
                <a:gd name="T83" fmla="*/ 98 h 177"/>
                <a:gd name="T84" fmla="*/ 14 w 256"/>
                <a:gd name="T85" fmla="*/ 65 h 177"/>
                <a:gd name="T86" fmla="*/ 0 w 256"/>
                <a:gd name="T87" fmla="*/ 28 h 177"/>
                <a:gd name="T88" fmla="*/ 2 w 256"/>
                <a:gd name="T89" fmla="*/ 26 h 177"/>
                <a:gd name="T90" fmla="*/ 9 w 256"/>
                <a:gd name="T91" fmla="*/ 24 h 177"/>
                <a:gd name="T92" fmla="*/ 18 w 256"/>
                <a:gd name="T93" fmla="*/ 20 h 177"/>
                <a:gd name="T94" fmla="*/ 31 w 256"/>
                <a:gd name="T95" fmla="*/ 15 h 177"/>
                <a:gd name="T96" fmla="*/ 45 w 256"/>
                <a:gd name="T97" fmla="*/ 11 h 177"/>
                <a:gd name="T98" fmla="*/ 64 w 256"/>
                <a:gd name="T99" fmla="*/ 6 h 177"/>
                <a:gd name="T100" fmla="*/ 82 w 256"/>
                <a:gd name="T101" fmla="*/ 3 h 177"/>
                <a:gd name="T102" fmla="*/ 103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3" y="0"/>
                  </a:moveTo>
                  <a:lnTo>
                    <a:pt x="123" y="0"/>
                  </a:lnTo>
                  <a:lnTo>
                    <a:pt x="144" y="3"/>
                  </a:lnTo>
                  <a:lnTo>
                    <a:pt x="165" y="8"/>
                  </a:lnTo>
                  <a:lnTo>
                    <a:pt x="184" y="19"/>
                  </a:lnTo>
                  <a:lnTo>
                    <a:pt x="203" y="32"/>
                  </a:lnTo>
                  <a:lnTo>
                    <a:pt x="220" y="48"/>
                  </a:lnTo>
                  <a:lnTo>
                    <a:pt x="235" y="72"/>
                  </a:lnTo>
                  <a:lnTo>
                    <a:pt x="247" y="100"/>
                  </a:lnTo>
                  <a:lnTo>
                    <a:pt x="256" y="135"/>
                  </a:lnTo>
                  <a:lnTo>
                    <a:pt x="255" y="133"/>
                  </a:lnTo>
                  <a:lnTo>
                    <a:pt x="251" y="125"/>
                  </a:lnTo>
                  <a:lnTo>
                    <a:pt x="244" y="115"/>
                  </a:lnTo>
                  <a:lnTo>
                    <a:pt x="235" y="102"/>
                  </a:lnTo>
                  <a:lnTo>
                    <a:pt x="223" y="87"/>
                  </a:lnTo>
                  <a:lnTo>
                    <a:pt x="209" y="73"/>
                  </a:lnTo>
                  <a:lnTo>
                    <a:pt x="191" y="60"/>
                  </a:lnTo>
                  <a:lnTo>
                    <a:pt x="169" y="51"/>
                  </a:lnTo>
                  <a:lnTo>
                    <a:pt x="144" y="45"/>
                  </a:lnTo>
                  <a:lnTo>
                    <a:pt x="147" y="46"/>
                  </a:lnTo>
                  <a:lnTo>
                    <a:pt x="156" y="50"/>
                  </a:lnTo>
                  <a:lnTo>
                    <a:pt x="168" y="58"/>
                  </a:lnTo>
                  <a:lnTo>
                    <a:pt x="183" y="68"/>
                  </a:lnTo>
                  <a:lnTo>
                    <a:pt x="199" y="81"/>
                  </a:lnTo>
                  <a:lnTo>
                    <a:pt x="214" y="97"/>
                  </a:lnTo>
                  <a:lnTo>
                    <a:pt x="229" y="115"/>
                  </a:lnTo>
                  <a:lnTo>
                    <a:pt x="239" y="135"/>
                  </a:lnTo>
                  <a:lnTo>
                    <a:pt x="247" y="159"/>
                  </a:lnTo>
                  <a:lnTo>
                    <a:pt x="244" y="159"/>
                  </a:lnTo>
                  <a:lnTo>
                    <a:pt x="238" y="161"/>
                  </a:lnTo>
                  <a:lnTo>
                    <a:pt x="229" y="165"/>
                  </a:lnTo>
                  <a:lnTo>
                    <a:pt x="217" y="169"/>
                  </a:lnTo>
                  <a:lnTo>
                    <a:pt x="203" y="173"/>
                  </a:lnTo>
                  <a:lnTo>
                    <a:pt x="186" y="176"/>
                  </a:lnTo>
                  <a:lnTo>
                    <a:pt x="168" y="177"/>
                  </a:lnTo>
                  <a:lnTo>
                    <a:pt x="148" y="177"/>
                  </a:lnTo>
                  <a:lnTo>
                    <a:pt x="127" y="173"/>
                  </a:lnTo>
                  <a:lnTo>
                    <a:pt x="106" y="168"/>
                  </a:lnTo>
                  <a:lnTo>
                    <a:pt x="86" y="158"/>
                  </a:lnTo>
                  <a:lnTo>
                    <a:pt x="66" y="142"/>
                  </a:lnTo>
                  <a:lnTo>
                    <a:pt x="47" y="122"/>
                  </a:lnTo>
                  <a:lnTo>
                    <a:pt x="30" y="98"/>
                  </a:lnTo>
                  <a:lnTo>
                    <a:pt x="14" y="65"/>
                  </a:lnTo>
                  <a:lnTo>
                    <a:pt x="0" y="28"/>
                  </a:lnTo>
                  <a:lnTo>
                    <a:pt x="2" y="26"/>
                  </a:lnTo>
                  <a:lnTo>
                    <a:pt x="9" y="24"/>
                  </a:lnTo>
                  <a:lnTo>
                    <a:pt x="18" y="20"/>
                  </a:lnTo>
                  <a:lnTo>
                    <a:pt x="31" y="15"/>
                  </a:lnTo>
                  <a:lnTo>
                    <a:pt x="45" y="11"/>
                  </a:lnTo>
                  <a:lnTo>
                    <a:pt x="64" y="6"/>
                  </a:lnTo>
                  <a:lnTo>
                    <a:pt x="82" y="3"/>
                  </a:lnTo>
                  <a:lnTo>
                    <a:pt x="103"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1" name="任意多边形: 形状 20"/>
            <p:cNvSpPr>
              <a:spLocks/>
            </p:cNvSpPr>
            <p:nvPr/>
          </p:nvSpPr>
          <p:spPr bwMode="auto">
            <a:xfrm>
              <a:off x="90140" y="3694906"/>
              <a:ext cx="404813" cy="279400"/>
            </a:xfrm>
            <a:custGeom>
              <a:avLst/>
              <a:gdLst>
                <a:gd name="T0" fmla="*/ 101 w 255"/>
                <a:gd name="T1" fmla="*/ 0 h 176"/>
                <a:gd name="T2" fmla="*/ 122 w 255"/>
                <a:gd name="T3" fmla="*/ 0 h 176"/>
                <a:gd name="T4" fmla="*/ 143 w 255"/>
                <a:gd name="T5" fmla="*/ 2 h 176"/>
                <a:gd name="T6" fmla="*/ 164 w 255"/>
                <a:gd name="T7" fmla="*/ 8 h 176"/>
                <a:gd name="T8" fmla="*/ 183 w 255"/>
                <a:gd name="T9" fmla="*/ 17 h 176"/>
                <a:gd name="T10" fmla="*/ 203 w 255"/>
                <a:gd name="T11" fmla="*/ 30 h 176"/>
                <a:gd name="T12" fmla="*/ 220 w 255"/>
                <a:gd name="T13" fmla="*/ 48 h 176"/>
                <a:gd name="T14" fmla="*/ 234 w 255"/>
                <a:gd name="T15" fmla="*/ 71 h 176"/>
                <a:gd name="T16" fmla="*/ 246 w 255"/>
                <a:gd name="T17" fmla="*/ 100 h 176"/>
                <a:gd name="T18" fmla="*/ 255 w 255"/>
                <a:gd name="T19" fmla="*/ 135 h 176"/>
                <a:gd name="T20" fmla="*/ 255 w 255"/>
                <a:gd name="T21" fmla="*/ 132 h 176"/>
                <a:gd name="T22" fmla="*/ 251 w 255"/>
                <a:gd name="T23" fmla="*/ 125 h 176"/>
                <a:gd name="T24" fmla="*/ 244 w 255"/>
                <a:gd name="T25" fmla="*/ 113 h 176"/>
                <a:gd name="T26" fmla="*/ 235 w 255"/>
                <a:gd name="T27" fmla="*/ 100 h 176"/>
                <a:gd name="T28" fmla="*/ 223 w 255"/>
                <a:gd name="T29" fmla="*/ 86 h 176"/>
                <a:gd name="T30" fmla="*/ 208 w 255"/>
                <a:gd name="T31" fmla="*/ 73 h 176"/>
                <a:gd name="T32" fmla="*/ 190 w 255"/>
                <a:gd name="T33" fmla="*/ 60 h 176"/>
                <a:gd name="T34" fmla="*/ 169 w 255"/>
                <a:gd name="T35" fmla="*/ 49 h 176"/>
                <a:gd name="T36" fmla="*/ 144 w 255"/>
                <a:gd name="T37" fmla="*/ 43 h 176"/>
                <a:gd name="T38" fmla="*/ 147 w 255"/>
                <a:gd name="T39" fmla="*/ 44 h 176"/>
                <a:gd name="T40" fmla="*/ 155 w 255"/>
                <a:gd name="T41" fmla="*/ 49 h 176"/>
                <a:gd name="T42" fmla="*/ 168 w 255"/>
                <a:gd name="T43" fmla="*/ 56 h 176"/>
                <a:gd name="T44" fmla="*/ 182 w 255"/>
                <a:gd name="T45" fmla="*/ 66 h 176"/>
                <a:gd name="T46" fmla="*/ 197 w 255"/>
                <a:gd name="T47" fmla="*/ 79 h 176"/>
                <a:gd name="T48" fmla="*/ 214 w 255"/>
                <a:gd name="T49" fmla="*/ 95 h 176"/>
                <a:gd name="T50" fmla="*/ 227 w 255"/>
                <a:gd name="T51" fmla="*/ 113 h 176"/>
                <a:gd name="T52" fmla="*/ 239 w 255"/>
                <a:gd name="T53" fmla="*/ 134 h 176"/>
                <a:gd name="T54" fmla="*/ 246 w 255"/>
                <a:gd name="T55" fmla="*/ 157 h 176"/>
                <a:gd name="T56" fmla="*/ 243 w 255"/>
                <a:gd name="T57" fmla="*/ 158 h 176"/>
                <a:gd name="T58" fmla="*/ 238 w 255"/>
                <a:gd name="T59" fmla="*/ 161 h 176"/>
                <a:gd name="T60" fmla="*/ 229 w 255"/>
                <a:gd name="T61" fmla="*/ 165 h 176"/>
                <a:gd name="T62" fmla="*/ 217 w 255"/>
                <a:gd name="T63" fmla="*/ 169 h 176"/>
                <a:gd name="T64" fmla="*/ 201 w 255"/>
                <a:gd name="T65" fmla="*/ 171 h 176"/>
                <a:gd name="T66" fmla="*/ 184 w 255"/>
                <a:gd name="T67" fmla="*/ 175 h 176"/>
                <a:gd name="T68" fmla="*/ 166 w 255"/>
                <a:gd name="T69" fmla="*/ 176 h 176"/>
                <a:gd name="T70" fmla="*/ 147 w 255"/>
                <a:gd name="T71" fmla="*/ 175 h 176"/>
                <a:gd name="T72" fmla="*/ 127 w 255"/>
                <a:gd name="T73" fmla="*/ 173 h 176"/>
                <a:gd name="T74" fmla="*/ 106 w 255"/>
                <a:gd name="T75" fmla="*/ 166 h 176"/>
                <a:gd name="T76" fmla="*/ 86 w 255"/>
                <a:gd name="T77" fmla="*/ 156 h 176"/>
                <a:gd name="T78" fmla="*/ 65 w 255"/>
                <a:gd name="T79" fmla="*/ 141 h 176"/>
                <a:gd name="T80" fmla="*/ 47 w 255"/>
                <a:gd name="T81" fmla="*/ 122 h 176"/>
                <a:gd name="T82" fmla="*/ 28 w 255"/>
                <a:gd name="T83" fmla="*/ 96 h 176"/>
                <a:gd name="T84" fmla="*/ 13 w 255"/>
                <a:gd name="T85" fmla="*/ 65 h 176"/>
                <a:gd name="T86" fmla="*/ 0 w 255"/>
                <a:gd name="T87" fmla="*/ 26 h 176"/>
                <a:gd name="T88" fmla="*/ 1 w 255"/>
                <a:gd name="T89" fmla="*/ 26 h 176"/>
                <a:gd name="T90" fmla="*/ 8 w 255"/>
                <a:gd name="T91" fmla="*/ 22 h 176"/>
                <a:gd name="T92" fmla="*/ 18 w 255"/>
                <a:gd name="T93" fmla="*/ 18 h 176"/>
                <a:gd name="T94" fmla="*/ 30 w 255"/>
                <a:gd name="T95" fmla="*/ 14 h 176"/>
                <a:gd name="T96" fmla="*/ 45 w 255"/>
                <a:gd name="T97" fmla="*/ 9 h 176"/>
                <a:gd name="T98" fmla="*/ 62 w 255"/>
                <a:gd name="T99" fmla="*/ 5 h 176"/>
                <a:gd name="T100" fmla="*/ 82 w 255"/>
                <a:gd name="T101" fmla="*/ 1 h 176"/>
                <a:gd name="T102" fmla="*/ 101 w 255"/>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6">
                  <a:moveTo>
                    <a:pt x="101" y="0"/>
                  </a:moveTo>
                  <a:lnTo>
                    <a:pt x="122" y="0"/>
                  </a:lnTo>
                  <a:lnTo>
                    <a:pt x="143" y="2"/>
                  </a:lnTo>
                  <a:lnTo>
                    <a:pt x="164" y="8"/>
                  </a:lnTo>
                  <a:lnTo>
                    <a:pt x="183" y="17"/>
                  </a:lnTo>
                  <a:lnTo>
                    <a:pt x="203" y="30"/>
                  </a:lnTo>
                  <a:lnTo>
                    <a:pt x="220" y="48"/>
                  </a:lnTo>
                  <a:lnTo>
                    <a:pt x="234" y="71"/>
                  </a:lnTo>
                  <a:lnTo>
                    <a:pt x="246" y="100"/>
                  </a:lnTo>
                  <a:lnTo>
                    <a:pt x="255" y="135"/>
                  </a:lnTo>
                  <a:lnTo>
                    <a:pt x="255" y="132"/>
                  </a:lnTo>
                  <a:lnTo>
                    <a:pt x="251" y="125"/>
                  </a:lnTo>
                  <a:lnTo>
                    <a:pt x="244" y="113"/>
                  </a:lnTo>
                  <a:lnTo>
                    <a:pt x="235" y="100"/>
                  </a:lnTo>
                  <a:lnTo>
                    <a:pt x="223" y="86"/>
                  </a:lnTo>
                  <a:lnTo>
                    <a:pt x="208" y="73"/>
                  </a:lnTo>
                  <a:lnTo>
                    <a:pt x="190" y="60"/>
                  </a:lnTo>
                  <a:lnTo>
                    <a:pt x="169" y="49"/>
                  </a:lnTo>
                  <a:lnTo>
                    <a:pt x="144" y="43"/>
                  </a:lnTo>
                  <a:lnTo>
                    <a:pt x="147" y="44"/>
                  </a:lnTo>
                  <a:lnTo>
                    <a:pt x="155" y="49"/>
                  </a:lnTo>
                  <a:lnTo>
                    <a:pt x="168" y="56"/>
                  </a:lnTo>
                  <a:lnTo>
                    <a:pt x="182" y="66"/>
                  </a:lnTo>
                  <a:lnTo>
                    <a:pt x="197" y="79"/>
                  </a:lnTo>
                  <a:lnTo>
                    <a:pt x="214" y="95"/>
                  </a:lnTo>
                  <a:lnTo>
                    <a:pt x="227" y="113"/>
                  </a:lnTo>
                  <a:lnTo>
                    <a:pt x="239" y="134"/>
                  </a:lnTo>
                  <a:lnTo>
                    <a:pt x="246" y="157"/>
                  </a:lnTo>
                  <a:lnTo>
                    <a:pt x="243" y="158"/>
                  </a:lnTo>
                  <a:lnTo>
                    <a:pt x="238" y="161"/>
                  </a:lnTo>
                  <a:lnTo>
                    <a:pt x="229" y="165"/>
                  </a:lnTo>
                  <a:lnTo>
                    <a:pt x="217" y="169"/>
                  </a:lnTo>
                  <a:lnTo>
                    <a:pt x="201" y="171"/>
                  </a:lnTo>
                  <a:lnTo>
                    <a:pt x="184" y="175"/>
                  </a:lnTo>
                  <a:lnTo>
                    <a:pt x="166" y="176"/>
                  </a:lnTo>
                  <a:lnTo>
                    <a:pt x="147" y="175"/>
                  </a:lnTo>
                  <a:lnTo>
                    <a:pt x="127" y="173"/>
                  </a:lnTo>
                  <a:lnTo>
                    <a:pt x="106" y="166"/>
                  </a:lnTo>
                  <a:lnTo>
                    <a:pt x="86" y="156"/>
                  </a:lnTo>
                  <a:lnTo>
                    <a:pt x="65" y="141"/>
                  </a:lnTo>
                  <a:lnTo>
                    <a:pt x="47" y="122"/>
                  </a:lnTo>
                  <a:lnTo>
                    <a:pt x="28" y="96"/>
                  </a:lnTo>
                  <a:lnTo>
                    <a:pt x="13" y="65"/>
                  </a:lnTo>
                  <a:lnTo>
                    <a:pt x="0" y="26"/>
                  </a:lnTo>
                  <a:lnTo>
                    <a:pt x="1" y="26"/>
                  </a:lnTo>
                  <a:lnTo>
                    <a:pt x="8" y="22"/>
                  </a:lnTo>
                  <a:lnTo>
                    <a:pt x="18" y="18"/>
                  </a:lnTo>
                  <a:lnTo>
                    <a:pt x="30" y="14"/>
                  </a:lnTo>
                  <a:lnTo>
                    <a:pt x="45" y="9"/>
                  </a:lnTo>
                  <a:lnTo>
                    <a:pt x="62" y="5"/>
                  </a:lnTo>
                  <a:lnTo>
                    <a:pt x="82" y="1"/>
                  </a:lnTo>
                  <a:lnTo>
                    <a:pt x="101"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2" name="任意多边形: 形状 21"/>
            <p:cNvSpPr>
              <a:spLocks/>
            </p:cNvSpPr>
            <p:nvPr/>
          </p:nvSpPr>
          <p:spPr bwMode="auto">
            <a:xfrm>
              <a:off x="482253" y="3086894"/>
              <a:ext cx="277813" cy="422275"/>
            </a:xfrm>
            <a:custGeom>
              <a:avLst/>
              <a:gdLst>
                <a:gd name="T0" fmla="*/ 35 w 175"/>
                <a:gd name="T1" fmla="*/ 0 h 266"/>
                <a:gd name="T2" fmla="*/ 36 w 175"/>
                <a:gd name="T3" fmla="*/ 1 h 266"/>
                <a:gd name="T4" fmla="*/ 43 w 175"/>
                <a:gd name="T5" fmla="*/ 4 h 266"/>
                <a:gd name="T6" fmla="*/ 53 w 175"/>
                <a:gd name="T7" fmla="*/ 8 h 266"/>
                <a:gd name="T8" fmla="*/ 65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7 h 266"/>
                <a:gd name="T20" fmla="*/ 153 w 175"/>
                <a:gd name="T21" fmla="*/ 84 h 266"/>
                <a:gd name="T22" fmla="*/ 164 w 175"/>
                <a:gd name="T23" fmla="*/ 102 h 266"/>
                <a:gd name="T24" fmla="*/ 171 w 175"/>
                <a:gd name="T25" fmla="*/ 123 h 266"/>
                <a:gd name="T26" fmla="*/ 175 w 175"/>
                <a:gd name="T27" fmla="*/ 145 h 266"/>
                <a:gd name="T28" fmla="*/ 174 w 175"/>
                <a:gd name="T29" fmla="*/ 170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5 w 175"/>
                <a:gd name="T41" fmla="*/ 235 h 266"/>
                <a:gd name="T42" fmla="*/ 148 w 175"/>
                <a:gd name="T43" fmla="*/ 219 h 266"/>
                <a:gd name="T44" fmla="*/ 149 w 175"/>
                <a:gd name="T45" fmla="*/ 200 h 266"/>
                <a:gd name="T46" fmla="*/ 149 w 175"/>
                <a:gd name="T47" fmla="*/ 180 h 266"/>
                <a:gd name="T48" fmla="*/ 145 w 175"/>
                <a:gd name="T49" fmla="*/ 158 h 266"/>
                <a:gd name="T50" fmla="*/ 138 w 175"/>
                <a:gd name="T51" fmla="*/ 136 h 266"/>
                <a:gd name="T52" fmla="*/ 125 w 175"/>
                <a:gd name="T53" fmla="*/ 114 h 266"/>
                <a:gd name="T54" fmla="*/ 126 w 175"/>
                <a:gd name="T55" fmla="*/ 117 h 266"/>
                <a:gd name="T56" fmla="*/ 128 w 175"/>
                <a:gd name="T57" fmla="*/ 126 h 266"/>
                <a:gd name="T58" fmla="*/ 131 w 175"/>
                <a:gd name="T59" fmla="*/ 140 h 266"/>
                <a:gd name="T60" fmla="*/ 135 w 175"/>
                <a:gd name="T61" fmla="*/ 157 h 266"/>
                <a:gd name="T62" fmla="*/ 138 w 175"/>
                <a:gd name="T63" fmla="*/ 178 h 266"/>
                <a:gd name="T64" fmla="*/ 138 w 175"/>
                <a:gd name="T65" fmla="*/ 200 h 266"/>
                <a:gd name="T66" fmla="*/ 134 w 175"/>
                <a:gd name="T67" fmla="*/ 223 h 266"/>
                <a:gd name="T68" fmla="*/ 127 w 175"/>
                <a:gd name="T69" fmla="*/ 245 h 266"/>
                <a:gd name="T70" fmla="*/ 115 w 175"/>
                <a:gd name="T71" fmla="*/ 266 h 266"/>
                <a:gd name="T72" fmla="*/ 114 w 175"/>
                <a:gd name="T73" fmla="*/ 266 h 266"/>
                <a:gd name="T74" fmla="*/ 109 w 175"/>
                <a:gd name="T75" fmla="*/ 263 h 266"/>
                <a:gd name="T76" fmla="*/ 100 w 175"/>
                <a:gd name="T77" fmla="*/ 260 h 266"/>
                <a:gd name="T78" fmla="*/ 89 w 175"/>
                <a:gd name="T79" fmla="*/ 254 h 266"/>
                <a:gd name="T80" fmla="*/ 78 w 175"/>
                <a:gd name="T81" fmla="*/ 248 h 266"/>
                <a:gd name="T82" fmla="*/ 65 w 175"/>
                <a:gd name="T83" fmla="*/ 240 h 266"/>
                <a:gd name="T84" fmla="*/ 52 w 175"/>
                <a:gd name="T85" fmla="*/ 230 h 266"/>
                <a:gd name="T86" fmla="*/ 39 w 175"/>
                <a:gd name="T87" fmla="*/ 217 h 266"/>
                <a:gd name="T88" fmla="*/ 27 w 175"/>
                <a:gd name="T89" fmla="*/ 202 h 266"/>
                <a:gd name="T90" fmla="*/ 17 w 175"/>
                <a:gd name="T91" fmla="*/ 186 h 266"/>
                <a:gd name="T92" fmla="*/ 8 w 175"/>
                <a:gd name="T93" fmla="*/ 167 h 266"/>
                <a:gd name="T94" fmla="*/ 2 w 175"/>
                <a:gd name="T95" fmla="*/ 145 h 266"/>
                <a:gd name="T96" fmla="*/ 0 w 175"/>
                <a:gd name="T97" fmla="*/ 122 h 266"/>
                <a:gd name="T98" fmla="*/ 1 w 175"/>
                <a:gd name="T99" fmla="*/ 96 h 266"/>
                <a:gd name="T100" fmla="*/ 6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6" y="1"/>
                  </a:lnTo>
                  <a:lnTo>
                    <a:pt x="43" y="4"/>
                  </a:lnTo>
                  <a:lnTo>
                    <a:pt x="53" y="8"/>
                  </a:lnTo>
                  <a:lnTo>
                    <a:pt x="65" y="13"/>
                  </a:lnTo>
                  <a:lnTo>
                    <a:pt x="79" y="21"/>
                  </a:lnTo>
                  <a:lnTo>
                    <a:pt x="95" y="30"/>
                  </a:lnTo>
                  <a:lnTo>
                    <a:pt x="110" y="40"/>
                  </a:lnTo>
                  <a:lnTo>
                    <a:pt x="126" y="53"/>
                  </a:lnTo>
                  <a:lnTo>
                    <a:pt x="140" y="67"/>
                  </a:lnTo>
                  <a:lnTo>
                    <a:pt x="153" y="84"/>
                  </a:lnTo>
                  <a:lnTo>
                    <a:pt x="164" y="102"/>
                  </a:lnTo>
                  <a:lnTo>
                    <a:pt x="171" y="123"/>
                  </a:lnTo>
                  <a:lnTo>
                    <a:pt x="175" y="145"/>
                  </a:lnTo>
                  <a:lnTo>
                    <a:pt x="174" y="170"/>
                  </a:lnTo>
                  <a:lnTo>
                    <a:pt x="169" y="197"/>
                  </a:lnTo>
                  <a:lnTo>
                    <a:pt x="157" y="226"/>
                  </a:lnTo>
                  <a:lnTo>
                    <a:pt x="139" y="257"/>
                  </a:lnTo>
                  <a:lnTo>
                    <a:pt x="140" y="254"/>
                  </a:lnTo>
                  <a:lnTo>
                    <a:pt x="143" y="247"/>
                  </a:lnTo>
                  <a:lnTo>
                    <a:pt x="145" y="235"/>
                  </a:lnTo>
                  <a:lnTo>
                    <a:pt x="148" y="219"/>
                  </a:lnTo>
                  <a:lnTo>
                    <a:pt x="149" y="200"/>
                  </a:lnTo>
                  <a:lnTo>
                    <a:pt x="149" y="180"/>
                  </a:lnTo>
                  <a:lnTo>
                    <a:pt x="145" y="158"/>
                  </a:lnTo>
                  <a:lnTo>
                    <a:pt x="138" y="136"/>
                  </a:lnTo>
                  <a:lnTo>
                    <a:pt x="125" y="114"/>
                  </a:lnTo>
                  <a:lnTo>
                    <a:pt x="126" y="117"/>
                  </a:lnTo>
                  <a:lnTo>
                    <a:pt x="128" y="126"/>
                  </a:lnTo>
                  <a:lnTo>
                    <a:pt x="131" y="140"/>
                  </a:lnTo>
                  <a:lnTo>
                    <a:pt x="135" y="157"/>
                  </a:lnTo>
                  <a:lnTo>
                    <a:pt x="138" y="178"/>
                  </a:lnTo>
                  <a:lnTo>
                    <a:pt x="138" y="200"/>
                  </a:lnTo>
                  <a:lnTo>
                    <a:pt x="134" y="223"/>
                  </a:lnTo>
                  <a:lnTo>
                    <a:pt x="127" y="245"/>
                  </a:lnTo>
                  <a:lnTo>
                    <a:pt x="115" y="266"/>
                  </a:lnTo>
                  <a:lnTo>
                    <a:pt x="114" y="266"/>
                  </a:lnTo>
                  <a:lnTo>
                    <a:pt x="109" y="263"/>
                  </a:lnTo>
                  <a:lnTo>
                    <a:pt x="100" y="260"/>
                  </a:lnTo>
                  <a:lnTo>
                    <a:pt x="89" y="254"/>
                  </a:lnTo>
                  <a:lnTo>
                    <a:pt x="78" y="248"/>
                  </a:lnTo>
                  <a:lnTo>
                    <a:pt x="65" y="240"/>
                  </a:lnTo>
                  <a:lnTo>
                    <a:pt x="52" y="230"/>
                  </a:lnTo>
                  <a:lnTo>
                    <a:pt x="39" y="217"/>
                  </a:lnTo>
                  <a:lnTo>
                    <a:pt x="27" y="202"/>
                  </a:lnTo>
                  <a:lnTo>
                    <a:pt x="17" y="186"/>
                  </a:lnTo>
                  <a:lnTo>
                    <a:pt x="8" y="167"/>
                  </a:lnTo>
                  <a:lnTo>
                    <a:pt x="2" y="145"/>
                  </a:lnTo>
                  <a:lnTo>
                    <a:pt x="0" y="122"/>
                  </a:lnTo>
                  <a:lnTo>
                    <a:pt x="1" y="96"/>
                  </a:lnTo>
                  <a:lnTo>
                    <a:pt x="6"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3" name="任意多边形: 形状 22"/>
            <p:cNvSpPr>
              <a:spLocks/>
            </p:cNvSpPr>
            <p:nvPr/>
          </p:nvSpPr>
          <p:spPr bwMode="auto">
            <a:xfrm>
              <a:off x="977553" y="3031331"/>
              <a:ext cx="277813" cy="422275"/>
            </a:xfrm>
            <a:custGeom>
              <a:avLst/>
              <a:gdLst>
                <a:gd name="T0" fmla="*/ 35 w 175"/>
                <a:gd name="T1" fmla="*/ 0 h 266"/>
                <a:gd name="T2" fmla="*/ 37 w 175"/>
                <a:gd name="T3" fmla="*/ 1 h 266"/>
                <a:gd name="T4" fmla="*/ 44 w 175"/>
                <a:gd name="T5" fmla="*/ 4 h 266"/>
                <a:gd name="T6" fmla="*/ 53 w 175"/>
                <a:gd name="T7" fmla="*/ 8 h 266"/>
                <a:gd name="T8" fmla="*/ 66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9 h 266"/>
                <a:gd name="T20" fmla="*/ 153 w 175"/>
                <a:gd name="T21" fmla="*/ 84 h 266"/>
                <a:gd name="T22" fmla="*/ 165 w 175"/>
                <a:gd name="T23" fmla="*/ 104 h 266"/>
                <a:gd name="T24" fmla="*/ 171 w 175"/>
                <a:gd name="T25" fmla="*/ 123 h 266"/>
                <a:gd name="T26" fmla="*/ 175 w 175"/>
                <a:gd name="T27" fmla="*/ 147 h 266"/>
                <a:gd name="T28" fmla="*/ 175 w 175"/>
                <a:gd name="T29" fmla="*/ 171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7 w 175"/>
                <a:gd name="T41" fmla="*/ 235 h 266"/>
                <a:gd name="T42" fmla="*/ 149 w 175"/>
                <a:gd name="T43" fmla="*/ 219 h 266"/>
                <a:gd name="T44" fmla="*/ 150 w 175"/>
                <a:gd name="T45" fmla="*/ 200 h 266"/>
                <a:gd name="T46" fmla="*/ 150 w 175"/>
                <a:gd name="T47" fmla="*/ 180 h 266"/>
                <a:gd name="T48" fmla="*/ 147 w 175"/>
                <a:gd name="T49" fmla="*/ 158 h 266"/>
                <a:gd name="T50" fmla="*/ 137 w 175"/>
                <a:gd name="T51" fmla="*/ 136 h 266"/>
                <a:gd name="T52" fmla="*/ 125 w 175"/>
                <a:gd name="T53" fmla="*/ 114 h 266"/>
                <a:gd name="T54" fmla="*/ 126 w 175"/>
                <a:gd name="T55" fmla="*/ 117 h 266"/>
                <a:gd name="T56" fmla="*/ 128 w 175"/>
                <a:gd name="T57" fmla="*/ 126 h 266"/>
                <a:gd name="T58" fmla="*/ 132 w 175"/>
                <a:gd name="T59" fmla="*/ 140 h 266"/>
                <a:gd name="T60" fmla="*/ 136 w 175"/>
                <a:gd name="T61" fmla="*/ 158 h 266"/>
                <a:gd name="T62" fmla="*/ 137 w 175"/>
                <a:gd name="T63" fmla="*/ 178 h 266"/>
                <a:gd name="T64" fmla="*/ 137 w 175"/>
                <a:gd name="T65" fmla="*/ 200 h 266"/>
                <a:gd name="T66" fmla="*/ 135 w 175"/>
                <a:gd name="T67" fmla="*/ 223 h 266"/>
                <a:gd name="T68" fmla="*/ 128 w 175"/>
                <a:gd name="T69" fmla="*/ 245 h 266"/>
                <a:gd name="T70" fmla="*/ 117 w 175"/>
                <a:gd name="T71" fmla="*/ 266 h 266"/>
                <a:gd name="T72" fmla="*/ 114 w 175"/>
                <a:gd name="T73" fmla="*/ 266 h 266"/>
                <a:gd name="T74" fmla="*/ 109 w 175"/>
                <a:gd name="T75" fmla="*/ 263 h 266"/>
                <a:gd name="T76" fmla="*/ 101 w 175"/>
                <a:gd name="T77" fmla="*/ 261 h 266"/>
                <a:gd name="T78" fmla="*/ 91 w 175"/>
                <a:gd name="T79" fmla="*/ 256 h 266"/>
                <a:gd name="T80" fmla="*/ 79 w 175"/>
                <a:gd name="T81" fmla="*/ 248 h 266"/>
                <a:gd name="T82" fmla="*/ 66 w 175"/>
                <a:gd name="T83" fmla="*/ 240 h 266"/>
                <a:gd name="T84" fmla="*/ 53 w 175"/>
                <a:gd name="T85" fmla="*/ 230 h 266"/>
                <a:gd name="T86" fmla="*/ 40 w 175"/>
                <a:gd name="T87" fmla="*/ 217 h 266"/>
                <a:gd name="T88" fmla="*/ 27 w 175"/>
                <a:gd name="T89" fmla="*/ 202 h 266"/>
                <a:gd name="T90" fmla="*/ 17 w 175"/>
                <a:gd name="T91" fmla="*/ 186 h 266"/>
                <a:gd name="T92" fmla="*/ 9 w 175"/>
                <a:gd name="T93" fmla="*/ 167 h 266"/>
                <a:gd name="T94" fmla="*/ 2 w 175"/>
                <a:gd name="T95" fmla="*/ 145 h 266"/>
                <a:gd name="T96" fmla="*/ 0 w 175"/>
                <a:gd name="T97" fmla="*/ 122 h 266"/>
                <a:gd name="T98" fmla="*/ 1 w 175"/>
                <a:gd name="T99" fmla="*/ 96 h 266"/>
                <a:gd name="T100" fmla="*/ 8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7" y="1"/>
                  </a:lnTo>
                  <a:lnTo>
                    <a:pt x="44" y="4"/>
                  </a:lnTo>
                  <a:lnTo>
                    <a:pt x="53" y="8"/>
                  </a:lnTo>
                  <a:lnTo>
                    <a:pt x="66" y="13"/>
                  </a:lnTo>
                  <a:lnTo>
                    <a:pt x="79" y="21"/>
                  </a:lnTo>
                  <a:lnTo>
                    <a:pt x="95" y="30"/>
                  </a:lnTo>
                  <a:lnTo>
                    <a:pt x="110" y="40"/>
                  </a:lnTo>
                  <a:lnTo>
                    <a:pt x="126" y="53"/>
                  </a:lnTo>
                  <a:lnTo>
                    <a:pt x="140" y="69"/>
                  </a:lnTo>
                  <a:lnTo>
                    <a:pt x="153" y="84"/>
                  </a:lnTo>
                  <a:lnTo>
                    <a:pt x="165" y="104"/>
                  </a:lnTo>
                  <a:lnTo>
                    <a:pt x="171" y="123"/>
                  </a:lnTo>
                  <a:lnTo>
                    <a:pt x="175" y="147"/>
                  </a:lnTo>
                  <a:lnTo>
                    <a:pt x="175" y="171"/>
                  </a:lnTo>
                  <a:lnTo>
                    <a:pt x="169" y="197"/>
                  </a:lnTo>
                  <a:lnTo>
                    <a:pt x="157" y="226"/>
                  </a:lnTo>
                  <a:lnTo>
                    <a:pt x="139" y="257"/>
                  </a:lnTo>
                  <a:lnTo>
                    <a:pt x="140" y="254"/>
                  </a:lnTo>
                  <a:lnTo>
                    <a:pt x="143" y="247"/>
                  </a:lnTo>
                  <a:lnTo>
                    <a:pt x="147" y="235"/>
                  </a:lnTo>
                  <a:lnTo>
                    <a:pt x="149" y="219"/>
                  </a:lnTo>
                  <a:lnTo>
                    <a:pt x="150" y="200"/>
                  </a:lnTo>
                  <a:lnTo>
                    <a:pt x="150" y="180"/>
                  </a:lnTo>
                  <a:lnTo>
                    <a:pt x="147" y="158"/>
                  </a:lnTo>
                  <a:lnTo>
                    <a:pt x="137" y="136"/>
                  </a:lnTo>
                  <a:lnTo>
                    <a:pt x="125" y="114"/>
                  </a:lnTo>
                  <a:lnTo>
                    <a:pt x="126" y="117"/>
                  </a:lnTo>
                  <a:lnTo>
                    <a:pt x="128" y="126"/>
                  </a:lnTo>
                  <a:lnTo>
                    <a:pt x="132" y="140"/>
                  </a:lnTo>
                  <a:lnTo>
                    <a:pt x="136" y="158"/>
                  </a:lnTo>
                  <a:lnTo>
                    <a:pt x="137" y="178"/>
                  </a:lnTo>
                  <a:lnTo>
                    <a:pt x="137" y="200"/>
                  </a:lnTo>
                  <a:lnTo>
                    <a:pt x="135" y="223"/>
                  </a:lnTo>
                  <a:lnTo>
                    <a:pt x="128" y="245"/>
                  </a:lnTo>
                  <a:lnTo>
                    <a:pt x="117" y="266"/>
                  </a:lnTo>
                  <a:lnTo>
                    <a:pt x="114" y="266"/>
                  </a:lnTo>
                  <a:lnTo>
                    <a:pt x="109" y="263"/>
                  </a:lnTo>
                  <a:lnTo>
                    <a:pt x="101" y="261"/>
                  </a:lnTo>
                  <a:lnTo>
                    <a:pt x="91" y="256"/>
                  </a:lnTo>
                  <a:lnTo>
                    <a:pt x="79" y="248"/>
                  </a:lnTo>
                  <a:lnTo>
                    <a:pt x="66" y="240"/>
                  </a:lnTo>
                  <a:lnTo>
                    <a:pt x="53" y="230"/>
                  </a:lnTo>
                  <a:lnTo>
                    <a:pt x="40" y="217"/>
                  </a:lnTo>
                  <a:lnTo>
                    <a:pt x="27" y="202"/>
                  </a:lnTo>
                  <a:lnTo>
                    <a:pt x="17" y="186"/>
                  </a:lnTo>
                  <a:lnTo>
                    <a:pt x="9" y="167"/>
                  </a:lnTo>
                  <a:lnTo>
                    <a:pt x="2" y="145"/>
                  </a:lnTo>
                  <a:lnTo>
                    <a:pt x="0" y="122"/>
                  </a:lnTo>
                  <a:lnTo>
                    <a:pt x="1" y="96"/>
                  </a:lnTo>
                  <a:lnTo>
                    <a:pt x="8" y="66"/>
                  </a:lnTo>
                  <a:lnTo>
                    <a:pt x="18" y="35"/>
                  </a:lnTo>
                  <a:lnTo>
                    <a:pt x="35"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4" name="任意多边形: 形状 23"/>
            <p:cNvSpPr>
              <a:spLocks/>
            </p:cNvSpPr>
            <p:nvPr/>
          </p:nvSpPr>
          <p:spPr bwMode="auto">
            <a:xfrm>
              <a:off x="1525240" y="3032919"/>
              <a:ext cx="280988" cy="406400"/>
            </a:xfrm>
            <a:custGeom>
              <a:avLst/>
              <a:gdLst>
                <a:gd name="T0" fmla="*/ 150 w 177"/>
                <a:gd name="T1" fmla="*/ 0 h 256"/>
                <a:gd name="T2" fmla="*/ 151 w 177"/>
                <a:gd name="T3" fmla="*/ 3 h 256"/>
                <a:gd name="T4" fmla="*/ 154 w 177"/>
                <a:gd name="T5" fmla="*/ 8 h 256"/>
                <a:gd name="T6" fmla="*/ 158 w 177"/>
                <a:gd name="T7" fmla="*/ 18 h 256"/>
                <a:gd name="T8" fmla="*/ 163 w 177"/>
                <a:gd name="T9" fmla="*/ 30 h 256"/>
                <a:gd name="T10" fmla="*/ 167 w 177"/>
                <a:gd name="T11" fmla="*/ 46 h 256"/>
                <a:gd name="T12" fmla="*/ 172 w 177"/>
                <a:gd name="T13" fmla="*/ 62 h 256"/>
                <a:gd name="T14" fmla="*/ 175 w 177"/>
                <a:gd name="T15" fmla="*/ 82 h 256"/>
                <a:gd name="T16" fmla="*/ 177 w 177"/>
                <a:gd name="T17" fmla="*/ 101 h 256"/>
                <a:gd name="T18" fmla="*/ 177 w 177"/>
                <a:gd name="T19" fmla="*/ 122 h 256"/>
                <a:gd name="T20" fmla="*/ 175 w 177"/>
                <a:gd name="T21" fmla="*/ 143 h 256"/>
                <a:gd name="T22" fmla="*/ 168 w 177"/>
                <a:gd name="T23" fmla="*/ 164 h 256"/>
                <a:gd name="T24" fmla="*/ 159 w 177"/>
                <a:gd name="T25" fmla="*/ 185 h 256"/>
                <a:gd name="T26" fmla="*/ 146 w 177"/>
                <a:gd name="T27" fmla="*/ 203 h 256"/>
                <a:gd name="T28" fmla="*/ 128 w 177"/>
                <a:gd name="T29" fmla="*/ 220 h 256"/>
                <a:gd name="T30" fmla="*/ 106 w 177"/>
                <a:gd name="T31" fmla="*/ 234 h 256"/>
                <a:gd name="T32" fmla="*/ 77 w 177"/>
                <a:gd name="T33" fmla="*/ 247 h 256"/>
                <a:gd name="T34" fmla="*/ 42 w 177"/>
                <a:gd name="T35" fmla="*/ 256 h 256"/>
                <a:gd name="T36" fmla="*/ 45 w 177"/>
                <a:gd name="T37" fmla="*/ 255 h 256"/>
                <a:gd name="T38" fmla="*/ 52 w 177"/>
                <a:gd name="T39" fmla="*/ 251 h 256"/>
                <a:gd name="T40" fmla="*/ 63 w 177"/>
                <a:gd name="T41" fmla="*/ 244 h 256"/>
                <a:gd name="T42" fmla="*/ 76 w 177"/>
                <a:gd name="T43" fmla="*/ 235 h 256"/>
                <a:gd name="T44" fmla="*/ 90 w 177"/>
                <a:gd name="T45" fmla="*/ 223 h 256"/>
                <a:gd name="T46" fmla="*/ 104 w 177"/>
                <a:gd name="T47" fmla="*/ 208 h 256"/>
                <a:gd name="T48" fmla="*/ 116 w 177"/>
                <a:gd name="T49" fmla="*/ 190 h 256"/>
                <a:gd name="T50" fmla="*/ 127 w 177"/>
                <a:gd name="T51" fmla="*/ 169 h 256"/>
                <a:gd name="T52" fmla="*/ 133 w 177"/>
                <a:gd name="T53" fmla="*/ 144 h 256"/>
                <a:gd name="T54" fmla="*/ 132 w 177"/>
                <a:gd name="T55" fmla="*/ 147 h 256"/>
                <a:gd name="T56" fmla="*/ 128 w 177"/>
                <a:gd name="T57" fmla="*/ 156 h 256"/>
                <a:gd name="T58" fmla="*/ 120 w 177"/>
                <a:gd name="T59" fmla="*/ 168 h 256"/>
                <a:gd name="T60" fmla="*/ 110 w 177"/>
                <a:gd name="T61" fmla="*/ 182 h 256"/>
                <a:gd name="T62" fmla="*/ 97 w 177"/>
                <a:gd name="T63" fmla="*/ 199 h 256"/>
                <a:gd name="T64" fmla="*/ 81 w 177"/>
                <a:gd name="T65" fmla="*/ 214 h 256"/>
                <a:gd name="T66" fmla="*/ 63 w 177"/>
                <a:gd name="T67" fmla="*/ 229 h 256"/>
                <a:gd name="T68" fmla="*/ 42 w 177"/>
                <a:gd name="T69" fmla="*/ 239 h 256"/>
                <a:gd name="T70" fmla="*/ 19 w 177"/>
                <a:gd name="T71" fmla="*/ 246 h 256"/>
                <a:gd name="T72" fmla="*/ 19 w 177"/>
                <a:gd name="T73" fmla="*/ 244 h 256"/>
                <a:gd name="T74" fmla="*/ 16 w 177"/>
                <a:gd name="T75" fmla="*/ 238 h 256"/>
                <a:gd name="T76" fmla="*/ 12 w 177"/>
                <a:gd name="T77" fmla="*/ 229 h 256"/>
                <a:gd name="T78" fmla="*/ 8 w 177"/>
                <a:gd name="T79" fmla="*/ 217 h 256"/>
                <a:gd name="T80" fmla="*/ 4 w 177"/>
                <a:gd name="T81" fmla="*/ 201 h 256"/>
                <a:gd name="T82" fmla="*/ 2 w 177"/>
                <a:gd name="T83" fmla="*/ 186 h 256"/>
                <a:gd name="T84" fmla="*/ 0 w 177"/>
                <a:gd name="T85" fmla="*/ 166 h 256"/>
                <a:gd name="T86" fmla="*/ 0 w 177"/>
                <a:gd name="T87" fmla="*/ 147 h 256"/>
                <a:gd name="T88" fmla="*/ 3 w 177"/>
                <a:gd name="T89" fmla="*/ 127 h 256"/>
                <a:gd name="T90" fmla="*/ 10 w 177"/>
                <a:gd name="T91" fmla="*/ 107 h 256"/>
                <a:gd name="T92" fmla="*/ 20 w 177"/>
                <a:gd name="T93" fmla="*/ 86 h 256"/>
                <a:gd name="T94" fmla="*/ 36 w 177"/>
                <a:gd name="T95" fmla="*/ 66 h 256"/>
                <a:gd name="T96" fmla="*/ 55 w 177"/>
                <a:gd name="T97" fmla="*/ 47 h 256"/>
                <a:gd name="T98" fmla="*/ 80 w 177"/>
                <a:gd name="T99" fmla="*/ 29 h 256"/>
                <a:gd name="T100" fmla="*/ 111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8"/>
                  </a:lnTo>
                  <a:lnTo>
                    <a:pt x="158" y="18"/>
                  </a:lnTo>
                  <a:lnTo>
                    <a:pt x="163" y="30"/>
                  </a:lnTo>
                  <a:lnTo>
                    <a:pt x="167" y="46"/>
                  </a:lnTo>
                  <a:lnTo>
                    <a:pt x="172" y="62"/>
                  </a:lnTo>
                  <a:lnTo>
                    <a:pt x="175" y="82"/>
                  </a:lnTo>
                  <a:lnTo>
                    <a:pt x="177" y="101"/>
                  </a:lnTo>
                  <a:lnTo>
                    <a:pt x="177" y="122"/>
                  </a:lnTo>
                  <a:lnTo>
                    <a:pt x="175" y="143"/>
                  </a:lnTo>
                  <a:lnTo>
                    <a:pt x="168" y="164"/>
                  </a:lnTo>
                  <a:lnTo>
                    <a:pt x="159" y="185"/>
                  </a:lnTo>
                  <a:lnTo>
                    <a:pt x="146" y="203"/>
                  </a:lnTo>
                  <a:lnTo>
                    <a:pt x="128" y="220"/>
                  </a:lnTo>
                  <a:lnTo>
                    <a:pt x="106" y="234"/>
                  </a:lnTo>
                  <a:lnTo>
                    <a:pt x="77" y="247"/>
                  </a:lnTo>
                  <a:lnTo>
                    <a:pt x="42" y="256"/>
                  </a:lnTo>
                  <a:lnTo>
                    <a:pt x="45" y="255"/>
                  </a:lnTo>
                  <a:lnTo>
                    <a:pt x="52" y="251"/>
                  </a:lnTo>
                  <a:lnTo>
                    <a:pt x="63" y="244"/>
                  </a:lnTo>
                  <a:lnTo>
                    <a:pt x="76" y="235"/>
                  </a:lnTo>
                  <a:lnTo>
                    <a:pt x="90" y="223"/>
                  </a:lnTo>
                  <a:lnTo>
                    <a:pt x="104" y="208"/>
                  </a:lnTo>
                  <a:lnTo>
                    <a:pt x="116" y="190"/>
                  </a:lnTo>
                  <a:lnTo>
                    <a:pt x="127" y="169"/>
                  </a:lnTo>
                  <a:lnTo>
                    <a:pt x="133" y="144"/>
                  </a:lnTo>
                  <a:lnTo>
                    <a:pt x="132" y="147"/>
                  </a:lnTo>
                  <a:lnTo>
                    <a:pt x="128" y="156"/>
                  </a:lnTo>
                  <a:lnTo>
                    <a:pt x="120" y="168"/>
                  </a:lnTo>
                  <a:lnTo>
                    <a:pt x="110" y="182"/>
                  </a:lnTo>
                  <a:lnTo>
                    <a:pt x="97" y="199"/>
                  </a:lnTo>
                  <a:lnTo>
                    <a:pt x="81" y="214"/>
                  </a:lnTo>
                  <a:lnTo>
                    <a:pt x="63" y="229"/>
                  </a:lnTo>
                  <a:lnTo>
                    <a:pt x="42" y="239"/>
                  </a:lnTo>
                  <a:lnTo>
                    <a:pt x="19" y="246"/>
                  </a:lnTo>
                  <a:lnTo>
                    <a:pt x="19" y="244"/>
                  </a:lnTo>
                  <a:lnTo>
                    <a:pt x="16" y="238"/>
                  </a:lnTo>
                  <a:lnTo>
                    <a:pt x="12" y="229"/>
                  </a:lnTo>
                  <a:lnTo>
                    <a:pt x="8" y="217"/>
                  </a:lnTo>
                  <a:lnTo>
                    <a:pt x="4" y="201"/>
                  </a:lnTo>
                  <a:lnTo>
                    <a:pt x="2" y="186"/>
                  </a:lnTo>
                  <a:lnTo>
                    <a:pt x="0" y="166"/>
                  </a:lnTo>
                  <a:lnTo>
                    <a:pt x="0" y="147"/>
                  </a:lnTo>
                  <a:lnTo>
                    <a:pt x="3" y="127"/>
                  </a:lnTo>
                  <a:lnTo>
                    <a:pt x="10" y="107"/>
                  </a:lnTo>
                  <a:lnTo>
                    <a:pt x="20" y="86"/>
                  </a:lnTo>
                  <a:lnTo>
                    <a:pt x="36" y="66"/>
                  </a:lnTo>
                  <a:lnTo>
                    <a:pt x="55" y="47"/>
                  </a:lnTo>
                  <a:lnTo>
                    <a:pt x="80" y="29"/>
                  </a:lnTo>
                  <a:lnTo>
                    <a:pt x="111" y="13"/>
                  </a:lnTo>
                  <a:lnTo>
                    <a:pt x="150"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5" name="任意多边形: 形状 24"/>
            <p:cNvSpPr>
              <a:spLocks/>
            </p:cNvSpPr>
            <p:nvPr/>
          </p:nvSpPr>
          <p:spPr bwMode="auto">
            <a:xfrm>
              <a:off x="1703040" y="3596481"/>
              <a:ext cx="423863" cy="277813"/>
            </a:xfrm>
            <a:custGeom>
              <a:avLst/>
              <a:gdLst>
                <a:gd name="T0" fmla="*/ 144 w 267"/>
                <a:gd name="T1" fmla="*/ 0 h 175"/>
                <a:gd name="T2" fmla="*/ 172 w 267"/>
                <a:gd name="T3" fmla="*/ 1 h 175"/>
                <a:gd name="T4" fmla="*/ 200 w 267"/>
                <a:gd name="T5" fmla="*/ 6 h 175"/>
                <a:gd name="T6" fmla="*/ 232 w 267"/>
                <a:gd name="T7" fmla="*/ 18 h 175"/>
                <a:gd name="T8" fmla="*/ 267 w 267"/>
                <a:gd name="T9" fmla="*/ 35 h 175"/>
                <a:gd name="T10" fmla="*/ 265 w 267"/>
                <a:gd name="T11" fmla="*/ 36 h 175"/>
                <a:gd name="T12" fmla="*/ 264 w 267"/>
                <a:gd name="T13" fmla="*/ 42 h 175"/>
                <a:gd name="T14" fmla="*/ 259 w 267"/>
                <a:gd name="T15" fmla="*/ 53 h 175"/>
                <a:gd name="T16" fmla="*/ 254 w 267"/>
                <a:gd name="T17" fmla="*/ 64 h 175"/>
                <a:gd name="T18" fmla="*/ 246 w 267"/>
                <a:gd name="T19" fmla="*/ 79 h 175"/>
                <a:gd name="T20" fmla="*/ 237 w 267"/>
                <a:gd name="T21" fmla="*/ 94 h 175"/>
                <a:gd name="T22" fmla="*/ 226 w 267"/>
                <a:gd name="T23" fmla="*/ 110 h 175"/>
                <a:gd name="T24" fmla="*/ 213 w 267"/>
                <a:gd name="T25" fmla="*/ 125 h 175"/>
                <a:gd name="T26" fmla="*/ 199 w 267"/>
                <a:gd name="T27" fmla="*/ 140 h 175"/>
                <a:gd name="T28" fmla="*/ 182 w 267"/>
                <a:gd name="T29" fmla="*/ 153 h 175"/>
                <a:gd name="T30" fmla="*/ 164 w 267"/>
                <a:gd name="T31" fmla="*/ 163 h 175"/>
                <a:gd name="T32" fmla="*/ 143 w 267"/>
                <a:gd name="T33" fmla="*/ 171 h 175"/>
                <a:gd name="T34" fmla="*/ 121 w 267"/>
                <a:gd name="T35" fmla="*/ 175 h 175"/>
                <a:gd name="T36" fmla="*/ 96 w 267"/>
                <a:gd name="T37" fmla="*/ 174 h 175"/>
                <a:gd name="T38" fmla="*/ 69 w 267"/>
                <a:gd name="T39" fmla="*/ 168 h 175"/>
                <a:gd name="T40" fmla="*/ 41 w 267"/>
                <a:gd name="T41" fmla="*/ 157 h 175"/>
                <a:gd name="T42" fmla="*/ 9 w 267"/>
                <a:gd name="T43" fmla="*/ 138 h 175"/>
                <a:gd name="T44" fmla="*/ 12 w 267"/>
                <a:gd name="T45" fmla="*/ 140 h 175"/>
                <a:gd name="T46" fmla="*/ 20 w 267"/>
                <a:gd name="T47" fmla="*/ 142 h 175"/>
                <a:gd name="T48" fmla="*/ 33 w 267"/>
                <a:gd name="T49" fmla="*/ 145 h 175"/>
                <a:gd name="T50" fmla="*/ 48 w 267"/>
                <a:gd name="T51" fmla="*/ 148 h 175"/>
                <a:gd name="T52" fmla="*/ 67 w 267"/>
                <a:gd name="T53" fmla="*/ 150 h 175"/>
                <a:gd name="T54" fmla="*/ 87 w 267"/>
                <a:gd name="T55" fmla="*/ 149 h 175"/>
                <a:gd name="T56" fmla="*/ 108 w 267"/>
                <a:gd name="T57" fmla="*/ 145 h 175"/>
                <a:gd name="T58" fmla="*/ 131 w 267"/>
                <a:gd name="T59" fmla="*/ 137 h 175"/>
                <a:gd name="T60" fmla="*/ 154 w 267"/>
                <a:gd name="T61" fmla="*/ 124 h 175"/>
                <a:gd name="T62" fmla="*/ 150 w 267"/>
                <a:gd name="T63" fmla="*/ 125 h 175"/>
                <a:gd name="T64" fmla="*/ 141 w 267"/>
                <a:gd name="T65" fmla="*/ 128 h 175"/>
                <a:gd name="T66" fmla="*/ 126 w 267"/>
                <a:gd name="T67" fmla="*/ 131 h 175"/>
                <a:gd name="T68" fmla="*/ 109 w 267"/>
                <a:gd name="T69" fmla="*/ 135 h 175"/>
                <a:gd name="T70" fmla="*/ 89 w 267"/>
                <a:gd name="T71" fmla="*/ 137 h 175"/>
                <a:gd name="T72" fmla="*/ 67 w 267"/>
                <a:gd name="T73" fmla="*/ 137 h 175"/>
                <a:gd name="T74" fmla="*/ 43 w 267"/>
                <a:gd name="T75" fmla="*/ 133 h 175"/>
                <a:gd name="T76" fmla="*/ 21 w 267"/>
                <a:gd name="T77" fmla="*/ 127 h 175"/>
                <a:gd name="T78" fmla="*/ 0 w 267"/>
                <a:gd name="T79" fmla="*/ 115 h 175"/>
                <a:gd name="T80" fmla="*/ 0 w 267"/>
                <a:gd name="T81" fmla="*/ 114 h 175"/>
                <a:gd name="T82" fmla="*/ 3 w 267"/>
                <a:gd name="T83" fmla="*/ 109 h 175"/>
                <a:gd name="T84" fmla="*/ 7 w 267"/>
                <a:gd name="T85" fmla="*/ 100 h 175"/>
                <a:gd name="T86" fmla="*/ 12 w 267"/>
                <a:gd name="T87" fmla="*/ 90 h 175"/>
                <a:gd name="T88" fmla="*/ 18 w 267"/>
                <a:gd name="T89" fmla="*/ 77 h 175"/>
                <a:gd name="T90" fmla="*/ 26 w 267"/>
                <a:gd name="T91" fmla="*/ 64 h 175"/>
                <a:gd name="T92" fmla="*/ 38 w 267"/>
                <a:gd name="T93" fmla="*/ 52 h 175"/>
                <a:gd name="T94" fmla="*/ 50 w 267"/>
                <a:gd name="T95" fmla="*/ 39 h 175"/>
                <a:gd name="T96" fmla="*/ 64 w 267"/>
                <a:gd name="T97" fmla="*/ 27 h 175"/>
                <a:gd name="T98" fmla="*/ 81 w 267"/>
                <a:gd name="T99" fmla="*/ 16 h 175"/>
                <a:gd name="T100" fmla="*/ 100 w 267"/>
                <a:gd name="T101" fmla="*/ 7 h 175"/>
                <a:gd name="T102" fmla="*/ 121 w 267"/>
                <a:gd name="T103" fmla="*/ 2 h 175"/>
                <a:gd name="T104" fmla="*/ 144 w 267"/>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5">
                  <a:moveTo>
                    <a:pt x="144" y="0"/>
                  </a:moveTo>
                  <a:lnTo>
                    <a:pt x="172" y="1"/>
                  </a:lnTo>
                  <a:lnTo>
                    <a:pt x="200" y="6"/>
                  </a:lnTo>
                  <a:lnTo>
                    <a:pt x="232" y="18"/>
                  </a:lnTo>
                  <a:lnTo>
                    <a:pt x="267" y="35"/>
                  </a:lnTo>
                  <a:lnTo>
                    <a:pt x="265" y="36"/>
                  </a:lnTo>
                  <a:lnTo>
                    <a:pt x="264" y="42"/>
                  </a:lnTo>
                  <a:lnTo>
                    <a:pt x="259" y="53"/>
                  </a:lnTo>
                  <a:lnTo>
                    <a:pt x="254" y="64"/>
                  </a:lnTo>
                  <a:lnTo>
                    <a:pt x="246" y="79"/>
                  </a:lnTo>
                  <a:lnTo>
                    <a:pt x="237" y="94"/>
                  </a:lnTo>
                  <a:lnTo>
                    <a:pt x="226" y="110"/>
                  </a:lnTo>
                  <a:lnTo>
                    <a:pt x="213" y="125"/>
                  </a:lnTo>
                  <a:lnTo>
                    <a:pt x="199" y="140"/>
                  </a:lnTo>
                  <a:lnTo>
                    <a:pt x="182" y="153"/>
                  </a:lnTo>
                  <a:lnTo>
                    <a:pt x="164" y="163"/>
                  </a:lnTo>
                  <a:lnTo>
                    <a:pt x="143" y="171"/>
                  </a:lnTo>
                  <a:lnTo>
                    <a:pt x="121" y="175"/>
                  </a:lnTo>
                  <a:lnTo>
                    <a:pt x="96" y="174"/>
                  </a:lnTo>
                  <a:lnTo>
                    <a:pt x="69" y="168"/>
                  </a:lnTo>
                  <a:lnTo>
                    <a:pt x="41" y="157"/>
                  </a:lnTo>
                  <a:lnTo>
                    <a:pt x="9" y="138"/>
                  </a:lnTo>
                  <a:lnTo>
                    <a:pt x="12" y="140"/>
                  </a:lnTo>
                  <a:lnTo>
                    <a:pt x="20" y="142"/>
                  </a:lnTo>
                  <a:lnTo>
                    <a:pt x="33" y="145"/>
                  </a:lnTo>
                  <a:lnTo>
                    <a:pt x="48" y="148"/>
                  </a:lnTo>
                  <a:lnTo>
                    <a:pt x="67" y="150"/>
                  </a:lnTo>
                  <a:lnTo>
                    <a:pt x="87" y="149"/>
                  </a:lnTo>
                  <a:lnTo>
                    <a:pt x="108" y="145"/>
                  </a:lnTo>
                  <a:lnTo>
                    <a:pt x="131" y="137"/>
                  </a:lnTo>
                  <a:lnTo>
                    <a:pt x="154" y="124"/>
                  </a:lnTo>
                  <a:lnTo>
                    <a:pt x="150" y="125"/>
                  </a:lnTo>
                  <a:lnTo>
                    <a:pt x="141" y="128"/>
                  </a:lnTo>
                  <a:lnTo>
                    <a:pt x="126" y="131"/>
                  </a:lnTo>
                  <a:lnTo>
                    <a:pt x="109" y="135"/>
                  </a:lnTo>
                  <a:lnTo>
                    <a:pt x="89" y="137"/>
                  </a:lnTo>
                  <a:lnTo>
                    <a:pt x="67" y="137"/>
                  </a:lnTo>
                  <a:lnTo>
                    <a:pt x="43" y="133"/>
                  </a:lnTo>
                  <a:lnTo>
                    <a:pt x="21" y="127"/>
                  </a:lnTo>
                  <a:lnTo>
                    <a:pt x="0" y="115"/>
                  </a:lnTo>
                  <a:lnTo>
                    <a:pt x="0" y="114"/>
                  </a:lnTo>
                  <a:lnTo>
                    <a:pt x="3" y="109"/>
                  </a:lnTo>
                  <a:lnTo>
                    <a:pt x="7" y="100"/>
                  </a:lnTo>
                  <a:lnTo>
                    <a:pt x="12" y="90"/>
                  </a:lnTo>
                  <a:lnTo>
                    <a:pt x="18" y="77"/>
                  </a:lnTo>
                  <a:lnTo>
                    <a:pt x="26" y="64"/>
                  </a:lnTo>
                  <a:lnTo>
                    <a:pt x="38" y="52"/>
                  </a:lnTo>
                  <a:lnTo>
                    <a:pt x="50" y="39"/>
                  </a:lnTo>
                  <a:lnTo>
                    <a:pt x="64" y="27"/>
                  </a:lnTo>
                  <a:lnTo>
                    <a:pt x="81" y="16"/>
                  </a:lnTo>
                  <a:lnTo>
                    <a:pt x="100" y="7"/>
                  </a:lnTo>
                  <a:lnTo>
                    <a:pt x="121" y="2"/>
                  </a:lnTo>
                  <a:lnTo>
                    <a:pt x="144" y="0"/>
                  </a:lnTo>
                  <a:close/>
                </a:path>
              </a:pathLst>
            </a:custGeom>
            <a:solidFill>
              <a:schemeClr val="accent1">
                <a:lumMod val="100000"/>
              </a:schemeClr>
            </a:solidFill>
            <a:ln w="0">
              <a:noFill/>
              <a:prstDash val="solid"/>
              <a:round/>
              <a:headEnd/>
              <a:tailEnd/>
            </a:ln>
          </p:spPr>
          <p:txBody>
            <a:bodyPr anchor="ctr"/>
            <a:lstStyle/>
            <a:p>
              <a:pPr algn="ctr"/>
              <a:endParaRPr/>
            </a:p>
          </p:txBody>
        </p:sp>
        <p:sp>
          <p:nvSpPr>
            <p:cNvPr id="26" name="任意多边形: 形状 25"/>
            <p:cNvSpPr>
              <a:spLocks/>
            </p:cNvSpPr>
            <p:nvPr/>
          </p:nvSpPr>
          <p:spPr bwMode="auto">
            <a:xfrm>
              <a:off x="1122015" y="2429669"/>
              <a:ext cx="422275" cy="277813"/>
            </a:xfrm>
            <a:custGeom>
              <a:avLst/>
              <a:gdLst>
                <a:gd name="T0" fmla="*/ 145 w 266"/>
                <a:gd name="T1" fmla="*/ 0 h 175"/>
                <a:gd name="T2" fmla="*/ 170 w 266"/>
                <a:gd name="T3" fmla="*/ 0 h 175"/>
                <a:gd name="T4" fmla="*/ 197 w 266"/>
                <a:gd name="T5" fmla="*/ 6 h 175"/>
                <a:gd name="T6" fmla="*/ 226 w 266"/>
                <a:gd name="T7" fmla="*/ 18 h 175"/>
                <a:gd name="T8" fmla="*/ 257 w 266"/>
                <a:gd name="T9" fmla="*/ 36 h 175"/>
                <a:gd name="T10" fmla="*/ 254 w 266"/>
                <a:gd name="T11" fmla="*/ 35 h 175"/>
                <a:gd name="T12" fmla="*/ 247 w 266"/>
                <a:gd name="T13" fmla="*/ 32 h 175"/>
                <a:gd name="T14" fmla="*/ 235 w 266"/>
                <a:gd name="T15" fmla="*/ 30 h 175"/>
                <a:gd name="T16" fmla="*/ 218 w 266"/>
                <a:gd name="T17" fmla="*/ 26 h 175"/>
                <a:gd name="T18" fmla="*/ 200 w 266"/>
                <a:gd name="T19" fmla="*/ 24 h 175"/>
                <a:gd name="T20" fmla="*/ 179 w 266"/>
                <a:gd name="T21" fmla="*/ 26 h 175"/>
                <a:gd name="T22" fmla="*/ 158 w 266"/>
                <a:gd name="T23" fmla="*/ 30 h 175"/>
                <a:gd name="T24" fmla="*/ 136 w 266"/>
                <a:gd name="T25" fmla="*/ 37 h 175"/>
                <a:gd name="T26" fmla="*/ 114 w 266"/>
                <a:gd name="T27" fmla="*/ 50 h 175"/>
                <a:gd name="T28" fmla="*/ 117 w 266"/>
                <a:gd name="T29" fmla="*/ 49 h 175"/>
                <a:gd name="T30" fmla="*/ 126 w 266"/>
                <a:gd name="T31" fmla="*/ 47 h 175"/>
                <a:gd name="T32" fmla="*/ 140 w 266"/>
                <a:gd name="T33" fmla="*/ 43 h 175"/>
                <a:gd name="T34" fmla="*/ 157 w 266"/>
                <a:gd name="T35" fmla="*/ 40 h 175"/>
                <a:gd name="T36" fmla="*/ 178 w 266"/>
                <a:gd name="T37" fmla="*/ 37 h 175"/>
                <a:gd name="T38" fmla="*/ 200 w 266"/>
                <a:gd name="T39" fmla="*/ 37 h 175"/>
                <a:gd name="T40" fmla="*/ 223 w 266"/>
                <a:gd name="T41" fmla="*/ 40 h 175"/>
                <a:gd name="T42" fmla="*/ 245 w 266"/>
                <a:gd name="T43" fmla="*/ 48 h 175"/>
                <a:gd name="T44" fmla="*/ 266 w 266"/>
                <a:gd name="T45" fmla="*/ 58 h 175"/>
                <a:gd name="T46" fmla="*/ 266 w 266"/>
                <a:gd name="T47" fmla="*/ 61 h 175"/>
                <a:gd name="T48" fmla="*/ 264 w 266"/>
                <a:gd name="T49" fmla="*/ 66 h 175"/>
                <a:gd name="T50" fmla="*/ 260 w 266"/>
                <a:gd name="T51" fmla="*/ 74 h 175"/>
                <a:gd name="T52" fmla="*/ 254 w 266"/>
                <a:gd name="T53" fmla="*/ 84 h 175"/>
                <a:gd name="T54" fmla="*/ 248 w 266"/>
                <a:gd name="T55" fmla="*/ 96 h 175"/>
                <a:gd name="T56" fmla="*/ 240 w 266"/>
                <a:gd name="T57" fmla="*/ 109 h 175"/>
                <a:gd name="T58" fmla="*/ 230 w 266"/>
                <a:gd name="T59" fmla="*/ 123 h 175"/>
                <a:gd name="T60" fmla="*/ 217 w 266"/>
                <a:gd name="T61" fmla="*/ 136 h 175"/>
                <a:gd name="T62" fmla="*/ 202 w 266"/>
                <a:gd name="T63" fmla="*/ 148 h 175"/>
                <a:gd name="T64" fmla="*/ 186 w 266"/>
                <a:gd name="T65" fmla="*/ 158 h 175"/>
                <a:gd name="T66" fmla="*/ 166 w 266"/>
                <a:gd name="T67" fmla="*/ 167 h 175"/>
                <a:gd name="T68" fmla="*/ 145 w 266"/>
                <a:gd name="T69" fmla="*/ 172 h 175"/>
                <a:gd name="T70" fmla="*/ 122 w 266"/>
                <a:gd name="T71" fmla="*/ 175 h 175"/>
                <a:gd name="T72" fmla="*/ 96 w 266"/>
                <a:gd name="T73" fmla="*/ 174 h 175"/>
                <a:gd name="T74" fmla="*/ 66 w 266"/>
                <a:gd name="T75" fmla="*/ 169 h 175"/>
                <a:gd name="T76" fmla="*/ 35 w 266"/>
                <a:gd name="T77" fmla="*/ 157 h 175"/>
                <a:gd name="T78" fmla="*/ 0 w 266"/>
                <a:gd name="T79" fmla="*/ 140 h 175"/>
                <a:gd name="T80" fmla="*/ 1 w 266"/>
                <a:gd name="T81" fmla="*/ 137 h 175"/>
                <a:gd name="T82" fmla="*/ 4 w 266"/>
                <a:gd name="T83" fmla="*/ 132 h 175"/>
                <a:gd name="T84" fmla="*/ 8 w 266"/>
                <a:gd name="T85" fmla="*/ 122 h 175"/>
                <a:gd name="T86" fmla="*/ 13 w 266"/>
                <a:gd name="T87" fmla="*/ 110 h 175"/>
                <a:gd name="T88" fmla="*/ 21 w 266"/>
                <a:gd name="T89" fmla="*/ 96 h 175"/>
                <a:gd name="T90" fmla="*/ 30 w 266"/>
                <a:gd name="T91" fmla="*/ 80 h 175"/>
                <a:gd name="T92" fmla="*/ 40 w 266"/>
                <a:gd name="T93" fmla="*/ 65 h 175"/>
                <a:gd name="T94" fmla="*/ 53 w 266"/>
                <a:gd name="T95" fmla="*/ 49 h 175"/>
                <a:gd name="T96" fmla="*/ 67 w 266"/>
                <a:gd name="T97" fmla="*/ 35 h 175"/>
                <a:gd name="T98" fmla="*/ 84 w 266"/>
                <a:gd name="T99" fmla="*/ 22 h 175"/>
                <a:gd name="T100" fmla="*/ 102 w 266"/>
                <a:gd name="T101" fmla="*/ 11 h 175"/>
                <a:gd name="T102" fmla="*/ 123 w 266"/>
                <a:gd name="T103" fmla="*/ 4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0" y="0"/>
                  </a:lnTo>
                  <a:lnTo>
                    <a:pt x="197" y="6"/>
                  </a:lnTo>
                  <a:lnTo>
                    <a:pt x="226" y="18"/>
                  </a:lnTo>
                  <a:lnTo>
                    <a:pt x="257" y="36"/>
                  </a:lnTo>
                  <a:lnTo>
                    <a:pt x="254" y="35"/>
                  </a:lnTo>
                  <a:lnTo>
                    <a:pt x="247" y="32"/>
                  </a:lnTo>
                  <a:lnTo>
                    <a:pt x="235" y="30"/>
                  </a:lnTo>
                  <a:lnTo>
                    <a:pt x="218" y="26"/>
                  </a:lnTo>
                  <a:lnTo>
                    <a:pt x="200" y="24"/>
                  </a:lnTo>
                  <a:lnTo>
                    <a:pt x="179" y="26"/>
                  </a:lnTo>
                  <a:lnTo>
                    <a:pt x="158" y="30"/>
                  </a:lnTo>
                  <a:lnTo>
                    <a:pt x="136" y="37"/>
                  </a:lnTo>
                  <a:lnTo>
                    <a:pt x="114" y="50"/>
                  </a:lnTo>
                  <a:lnTo>
                    <a:pt x="117" y="49"/>
                  </a:lnTo>
                  <a:lnTo>
                    <a:pt x="126" y="47"/>
                  </a:lnTo>
                  <a:lnTo>
                    <a:pt x="140" y="43"/>
                  </a:lnTo>
                  <a:lnTo>
                    <a:pt x="157" y="40"/>
                  </a:lnTo>
                  <a:lnTo>
                    <a:pt x="178" y="37"/>
                  </a:lnTo>
                  <a:lnTo>
                    <a:pt x="200" y="37"/>
                  </a:lnTo>
                  <a:lnTo>
                    <a:pt x="223" y="40"/>
                  </a:lnTo>
                  <a:lnTo>
                    <a:pt x="245" y="48"/>
                  </a:lnTo>
                  <a:lnTo>
                    <a:pt x="266" y="58"/>
                  </a:lnTo>
                  <a:lnTo>
                    <a:pt x="266" y="61"/>
                  </a:lnTo>
                  <a:lnTo>
                    <a:pt x="264" y="66"/>
                  </a:lnTo>
                  <a:lnTo>
                    <a:pt x="260" y="74"/>
                  </a:lnTo>
                  <a:lnTo>
                    <a:pt x="254" y="84"/>
                  </a:lnTo>
                  <a:lnTo>
                    <a:pt x="248" y="96"/>
                  </a:lnTo>
                  <a:lnTo>
                    <a:pt x="240" y="109"/>
                  </a:lnTo>
                  <a:lnTo>
                    <a:pt x="230" y="123"/>
                  </a:lnTo>
                  <a:lnTo>
                    <a:pt x="217" y="136"/>
                  </a:lnTo>
                  <a:lnTo>
                    <a:pt x="202" y="148"/>
                  </a:lnTo>
                  <a:lnTo>
                    <a:pt x="186" y="158"/>
                  </a:lnTo>
                  <a:lnTo>
                    <a:pt x="166" y="167"/>
                  </a:lnTo>
                  <a:lnTo>
                    <a:pt x="145" y="172"/>
                  </a:lnTo>
                  <a:lnTo>
                    <a:pt x="122" y="175"/>
                  </a:lnTo>
                  <a:lnTo>
                    <a:pt x="96" y="174"/>
                  </a:lnTo>
                  <a:lnTo>
                    <a:pt x="66" y="169"/>
                  </a:lnTo>
                  <a:lnTo>
                    <a:pt x="35" y="157"/>
                  </a:lnTo>
                  <a:lnTo>
                    <a:pt x="0" y="140"/>
                  </a:lnTo>
                  <a:lnTo>
                    <a:pt x="1" y="137"/>
                  </a:lnTo>
                  <a:lnTo>
                    <a:pt x="4" y="132"/>
                  </a:lnTo>
                  <a:lnTo>
                    <a:pt x="8" y="122"/>
                  </a:lnTo>
                  <a:lnTo>
                    <a:pt x="13" y="110"/>
                  </a:lnTo>
                  <a:lnTo>
                    <a:pt x="21" y="96"/>
                  </a:lnTo>
                  <a:lnTo>
                    <a:pt x="30" y="80"/>
                  </a:lnTo>
                  <a:lnTo>
                    <a:pt x="40" y="65"/>
                  </a:lnTo>
                  <a:lnTo>
                    <a:pt x="53" y="49"/>
                  </a:lnTo>
                  <a:lnTo>
                    <a:pt x="67" y="35"/>
                  </a:lnTo>
                  <a:lnTo>
                    <a:pt x="84" y="22"/>
                  </a:lnTo>
                  <a:lnTo>
                    <a:pt x="102" y="11"/>
                  </a:lnTo>
                  <a:lnTo>
                    <a:pt x="123" y="4"/>
                  </a:lnTo>
                  <a:lnTo>
                    <a:pt x="145"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27" name="任意多边形: 形状 26"/>
            <p:cNvSpPr>
              <a:spLocks/>
            </p:cNvSpPr>
            <p:nvPr/>
          </p:nvSpPr>
          <p:spPr bwMode="auto">
            <a:xfrm>
              <a:off x="1171228" y="1870869"/>
              <a:ext cx="404813" cy="280988"/>
            </a:xfrm>
            <a:custGeom>
              <a:avLst/>
              <a:gdLst>
                <a:gd name="T0" fmla="*/ 101 w 255"/>
                <a:gd name="T1" fmla="*/ 0 h 177"/>
                <a:gd name="T2" fmla="*/ 122 w 255"/>
                <a:gd name="T3" fmla="*/ 0 h 177"/>
                <a:gd name="T4" fmla="*/ 143 w 255"/>
                <a:gd name="T5" fmla="*/ 3 h 177"/>
                <a:gd name="T6" fmla="*/ 164 w 255"/>
                <a:gd name="T7" fmla="*/ 8 h 177"/>
                <a:gd name="T8" fmla="*/ 183 w 255"/>
                <a:gd name="T9" fmla="*/ 17 h 177"/>
                <a:gd name="T10" fmla="*/ 201 w 255"/>
                <a:gd name="T11" fmla="*/ 31 h 177"/>
                <a:gd name="T12" fmla="*/ 220 w 255"/>
                <a:gd name="T13" fmla="*/ 48 h 177"/>
                <a:gd name="T14" fmla="*/ 234 w 255"/>
                <a:gd name="T15" fmla="*/ 71 h 177"/>
                <a:gd name="T16" fmla="*/ 246 w 255"/>
                <a:gd name="T17" fmla="*/ 100 h 177"/>
                <a:gd name="T18" fmla="*/ 255 w 255"/>
                <a:gd name="T19" fmla="*/ 135 h 177"/>
                <a:gd name="T20" fmla="*/ 253 w 255"/>
                <a:gd name="T21" fmla="*/ 132 h 177"/>
                <a:gd name="T22" fmla="*/ 249 w 255"/>
                <a:gd name="T23" fmla="*/ 125 h 177"/>
                <a:gd name="T24" fmla="*/ 244 w 255"/>
                <a:gd name="T25" fmla="*/ 114 h 177"/>
                <a:gd name="T26" fmla="*/ 235 w 255"/>
                <a:gd name="T27" fmla="*/ 101 h 177"/>
                <a:gd name="T28" fmla="*/ 222 w 255"/>
                <a:gd name="T29" fmla="*/ 87 h 177"/>
                <a:gd name="T30" fmla="*/ 208 w 255"/>
                <a:gd name="T31" fmla="*/ 73 h 177"/>
                <a:gd name="T32" fmla="*/ 190 w 255"/>
                <a:gd name="T33" fmla="*/ 60 h 177"/>
                <a:gd name="T34" fmla="*/ 168 w 255"/>
                <a:gd name="T35" fmla="*/ 49 h 177"/>
                <a:gd name="T36" fmla="*/ 143 w 255"/>
                <a:gd name="T37" fmla="*/ 44 h 177"/>
                <a:gd name="T38" fmla="*/ 147 w 255"/>
                <a:gd name="T39" fmla="*/ 45 h 177"/>
                <a:gd name="T40" fmla="*/ 155 w 255"/>
                <a:gd name="T41" fmla="*/ 49 h 177"/>
                <a:gd name="T42" fmla="*/ 168 w 255"/>
                <a:gd name="T43" fmla="*/ 57 h 177"/>
                <a:gd name="T44" fmla="*/ 182 w 255"/>
                <a:gd name="T45" fmla="*/ 68 h 177"/>
                <a:gd name="T46" fmla="*/ 197 w 255"/>
                <a:gd name="T47" fmla="*/ 80 h 177"/>
                <a:gd name="T48" fmla="*/ 213 w 255"/>
                <a:gd name="T49" fmla="*/ 96 h 177"/>
                <a:gd name="T50" fmla="*/ 227 w 255"/>
                <a:gd name="T51" fmla="*/ 114 h 177"/>
                <a:gd name="T52" fmla="*/ 239 w 255"/>
                <a:gd name="T53" fmla="*/ 135 h 177"/>
                <a:gd name="T54" fmla="*/ 246 w 255"/>
                <a:gd name="T55" fmla="*/ 157 h 177"/>
                <a:gd name="T56" fmla="*/ 243 w 255"/>
                <a:gd name="T57" fmla="*/ 158 h 177"/>
                <a:gd name="T58" fmla="*/ 238 w 255"/>
                <a:gd name="T59" fmla="*/ 161 h 177"/>
                <a:gd name="T60" fmla="*/ 229 w 255"/>
                <a:gd name="T61" fmla="*/ 165 h 177"/>
                <a:gd name="T62" fmla="*/ 216 w 255"/>
                <a:gd name="T63" fmla="*/ 169 h 177"/>
                <a:gd name="T64" fmla="*/ 201 w 255"/>
                <a:gd name="T65" fmla="*/ 173 h 177"/>
                <a:gd name="T66" fmla="*/ 184 w 255"/>
                <a:gd name="T67" fmla="*/ 175 h 177"/>
                <a:gd name="T68" fmla="*/ 166 w 255"/>
                <a:gd name="T69" fmla="*/ 177 h 177"/>
                <a:gd name="T70" fmla="*/ 147 w 255"/>
                <a:gd name="T71" fmla="*/ 177 h 177"/>
                <a:gd name="T72" fmla="*/ 126 w 255"/>
                <a:gd name="T73" fmla="*/ 173 h 177"/>
                <a:gd name="T74" fmla="*/ 105 w 255"/>
                <a:gd name="T75" fmla="*/ 166 h 177"/>
                <a:gd name="T76" fmla="*/ 86 w 255"/>
                <a:gd name="T77" fmla="*/ 157 h 177"/>
                <a:gd name="T78" fmla="*/ 65 w 255"/>
                <a:gd name="T79" fmla="*/ 141 h 177"/>
                <a:gd name="T80" fmla="*/ 47 w 255"/>
                <a:gd name="T81" fmla="*/ 122 h 177"/>
                <a:gd name="T82" fmla="*/ 28 w 255"/>
                <a:gd name="T83" fmla="*/ 97 h 177"/>
                <a:gd name="T84" fmla="*/ 13 w 255"/>
                <a:gd name="T85" fmla="*/ 65 h 177"/>
                <a:gd name="T86" fmla="*/ 0 w 255"/>
                <a:gd name="T87" fmla="*/ 27 h 177"/>
                <a:gd name="T88" fmla="*/ 1 w 255"/>
                <a:gd name="T89" fmla="*/ 26 h 177"/>
                <a:gd name="T90" fmla="*/ 8 w 255"/>
                <a:gd name="T91" fmla="*/ 23 h 177"/>
                <a:gd name="T92" fmla="*/ 17 w 255"/>
                <a:gd name="T93" fmla="*/ 19 h 177"/>
                <a:gd name="T94" fmla="*/ 30 w 255"/>
                <a:gd name="T95" fmla="*/ 14 h 177"/>
                <a:gd name="T96" fmla="*/ 45 w 255"/>
                <a:gd name="T97" fmla="*/ 10 h 177"/>
                <a:gd name="T98" fmla="*/ 62 w 255"/>
                <a:gd name="T99" fmla="*/ 5 h 177"/>
                <a:gd name="T100" fmla="*/ 82 w 255"/>
                <a:gd name="T101" fmla="*/ 3 h 177"/>
                <a:gd name="T102" fmla="*/ 101 w 255"/>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7">
                  <a:moveTo>
                    <a:pt x="101" y="0"/>
                  </a:moveTo>
                  <a:lnTo>
                    <a:pt x="122" y="0"/>
                  </a:lnTo>
                  <a:lnTo>
                    <a:pt x="143" y="3"/>
                  </a:lnTo>
                  <a:lnTo>
                    <a:pt x="164" y="8"/>
                  </a:lnTo>
                  <a:lnTo>
                    <a:pt x="183" y="17"/>
                  </a:lnTo>
                  <a:lnTo>
                    <a:pt x="201" y="31"/>
                  </a:lnTo>
                  <a:lnTo>
                    <a:pt x="220" y="48"/>
                  </a:lnTo>
                  <a:lnTo>
                    <a:pt x="234" y="71"/>
                  </a:lnTo>
                  <a:lnTo>
                    <a:pt x="246" y="100"/>
                  </a:lnTo>
                  <a:lnTo>
                    <a:pt x="255" y="135"/>
                  </a:lnTo>
                  <a:lnTo>
                    <a:pt x="253" y="132"/>
                  </a:lnTo>
                  <a:lnTo>
                    <a:pt x="249" y="125"/>
                  </a:lnTo>
                  <a:lnTo>
                    <a:pt x="244" y="114"/>
                  </a:lnTo>
                  <a:lnTo>
                    <a:pt x="235" y="101"/>
                  </a:lnTo>
                  <a:lnTo>
                    <a:pt x="222" y="87"/>
                  </a:lnTo>
                  <a:lnTo>
                    <a:pt x="208" y="73"/>
                  </a:lnTo>
                  <a:lnTo>
                    <a:pt x="190" y="60"/>
                  </a:lnTo>
                  <a:lnTo>
                    <a:pt x="168" y="49"/>
                  </a:lnTo>
                  <a:lnTo>
                    <a:pt x="143" y="44"/>
                  </a:lnTo>
                  <a:lnTo>
                    <a:pt x="147" y="45"/>
                  </a:lnTo>
                  <a:lnTo>
                    <a:pt x="155" y="49"/>
                  </a:lnTo>
                  <a:lnTo>
                    <a:pt x="168" y="57"/>
                  </a:lnTo>
                  <a:lnTo>
                    <a:pt x="182" y="68"/>
                  </a:lnTo>
                  <a:lnTo>
                    <a:pt x="197" y="80"/>
                  </a:lnTo>
                  <a:lnTo>
                    <a:pt x="213" y="96"/>
                  </a:lnTo>
                  <a:lnTo>
                    <a:pt x="227" y="114"/>
                  </a:lnTo>
                  <a:lnTo>
                    <a:pt x="239" y="135"/>
                  </a:lnTo>
                  <a:lnTo>
                    <a:pt x="246" y="157"/>
                  </a:lnTo>
                  <a:lnTo>
                    <a:pt x="243" y="158"/>
                  </a:lnTo>
                  <a:lnTo>
                    <a:pt x="238" y="161"/>
                  </a:lnTo>
                  <a:lnTo>
                    <a:pt x="229" y="165"/>
                  </a:lnTo>
                  <a:lnTo>
                    <a:pt x="216" y="169"/>
                  </a:lnTo>
                  <a:lnTo>
                    <a:pt x="201" y="173"/>
                  </a:lnTo>
                  <a:lnTo>
                    <a:pt x="184" y="175"/>
                  </a:lnTo>
                  <a:lnTo>
                    <a:pt x="166" y="177"/>
                  </a:lnTo>
                  <a:lnTo>
                    <a:pt x="147" y="177"/>
                  </a:lnTo>
                  <a:lnTo>
                    <a:pt x="126" y="173"/>
                  </a:lnTo>
                  <a:lnTo>
                    <a:pt x="105" y="166"/>
                  </a:lnTo>
                  <a:lnTo>
                    <a:pt x="86" y="157"/>
                  </a:lnTo>
                  <a:lnTo>
                    <a:pt x="65" y="141"/>
                  </a:lnTo>
                  <a:lnTo>
                    <a:pt x="47" y="122"/>
                  </a:lnTo>
                  <a:lnTo>
                    <a:pt x="28" y="97"/>
                  </a:lnTo>
                  <a:lnTo>
                    <a:pt x="13" y="65"/>
                  </a:lnTo>
                  <a:lnTo>
                    <a:pt x="0" y="27"/>
                  </a:lnTo>
                  <a:lnTo>
                    <a:pt x="1" y="26"/>
                  </a:lnTo>
                  <a:lnTo>
                    <a:pt x="8" y="23"/>
                  </a:lnTo>
                  <a:lnTo>
                    <a:pt x="17" y="19"/>
                  </a:lnTo>
                  <a:lnTo>
                    <a:pt x="30" y="14"/>
                  </a:lnTo>
                  <a:lnTo>
                    <a:pt x="45" y="10"/>
                  </a:lnTo>
                  <a:lnTo>
                    <a:pt x="62" y="5"/>
                  </a:lnTo>
                  <a:lnTo>
                    <a:pt x="82" y="3"/>
                  </a:lnTo>
                  <a:lnTo>
                    <a:pt x="101"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28" name="任意多边形: 形状 27"/>
            <p:cNvSpPr>
              <a:spLocks/>
            </p:cNvSpPr>
            <p:nvPr/>
          </p:nvSpPr>
          <p:spPr bwMode="auto">
            <a:xfrm>
              <a:off x="1645890" y="1396206"/>
              <a:ext cx="277813" cy="423863"/>
            </a:xfrm>
            <a:custGeom>
              <a:avLst/>
              <a:gdLst>
                <a:gd name="T0" fmla="*/ 35 w 175"/>
                <a:gd name="T1" fmla="*/ 0 h 267"/>
                <a:gd name="T2" fmla="*/ 38 w 175"/>
                <a:gd name="T3" fmla="*/ 0 h 267"/>
                <a:gd name="T4" fmla="*/ 44 w 175"/>
                <a:gd name="T5" fmla="*/ 3 h 267"/>
                <a:gd name="T6" fmla="*/ 53 w 175"/>
                <a:gd name="T7" fmla="*/ 7 h 267"/>
                <a:gd name="T8" fmla="*/ 66 w 175"/>
                <a:gd name="T9" fmla="*/ 13 h 267"/>
                <a:gd name="T10" fmla="*/ 79 w 175"/>
                <a:gd name="T11" fmla="*/ 20 h 267"/>
                <a:gd name="T12" fmla="*/ 95 w 175"/>
                <a:gd name="T13" fmla="*/ 29 h 267"/>
                <a:gd name="T14" fmla="*/ 110 w 175"/>
                <a:gd name="T15" fmla="*/ 41 h 267"/>
                <a:gd name="T16" fmla="*/ 126 w 175"/>
                <a:gd name="T17" fmla="*/ 54 h 267"/>
                <a:gd name="T18" fmla="*/ 140 w 175"/>
                <a:gd name="T19" fmla="*/ 68 h 267"/>
                <a:gd name="T20" fmla="*/ 153 w 175"/>
                <a:gd name="T21" fmla="*/ 85 h 267"/>
                <a:gd name="T22" fmla="*/ 165 w 175"/>
                <a:gd name="T23" fmla="*/ 103 h 267"/>
                <a:gd name="T24" fmla="*/ 171 w 175"/>
                <a:gd name="T25" fmla="*/ 124 h 267"/>
                <a:gd name="T26" fmla="*/ 175 w 175"/>
                <a:gd name="T27" fmla="*/ 146 h 267"/>
                <a:gd name="T28" fmla="*/ 175 w 175"/>
                <a:gd name="T29" fmla="*/ 170 h 267"/>
                <a:gd name="T30" fmla="*/ 169 w 175"/>
                <a:gd name="T31" fmla="*/ 196 h 267"/>
                <a:gd name="T32" fmla="*/ 157 w 175"/>
                <a:gd name="T33" fmla="*/ 226 h 267"/>
                <a:gd name="T34" fmla="*/ 139 w 175"/>
                <a:gd name="T35" fmla="*/ 257 h 267"/>
                <a:gd name="T36" fmla="*/ 140 w 175"/>
                <a:gd name="T37" fmla="*/ 255 h 267"/>
                <a:gd name="T38" fmla="*/ 143 w 175"/>
                <a:gd name="T39" fmla="*/ 246 h 267"/>
                <a:gd name="T40" fmla="*/ 147 w 175"/>
                <a:gd name="T41" fmla="*/ 234 h 267"/>
                <a:gd name="T42" fmla="*/ 149 w 175"/>
                <a:gd name="T43" fmla="*/ 219 h 267"/>
                <a:gd name="T44" fmla="*/ 151 w 175"/>
                <a:gd name="T45" fmla="*/ 200 h 267"/>
                <a:gd name="T46" fmla="*/ 151 w 175"/>
                <a:gd name="T47" fmla="*/ 180 h 267"/>
                <a:gd name="T48" fmla="*/ 147 w 175"/>
                <a:gd name="T49" fmla="*/ 157 h 267"/>
                <a:gd name="T50" fmla="*/ 138 w 175"/>
                <a:gd name="T51" fmla="*/ 135 h 267"/>
                <a:gd name="T52" fmla="*/ 125 w 175"/>
                <a:gd name="T53" fmla="*/ 113 h 267"/>
                <a:gd name="T54" fmla="*/ 126 w 175"/>
                <a:gd name="T55" fmla="*/ 117 h 267"/>
                <a:gd name="T56" fmla="*/ 129 w 175"/>
                <a:gd name="T57" fmla="*/ 126 h 267"/>
                <a:gd name="T58" fmla="*/ 132 w 175"/>
                <a:gd name="T59" fmla="*/ 139 h 267"/>
                <a:gd name="T60" fmla="*/ 136 w 175"/>
                <a:gd name="T61" fmla="*/ 157 h 267"/>
                <a:gd name="T62" fmla="*/ 138 w 175"/>
                <a:gd name="T63" fmla="*/ 178 h 267"/>
                <a:gd name="T64" fmla="*/ 138 w 175"/>
                <a:gd name="T65" fmla="*/ 200 h 267"/>
                <a:gd name="T66" fmla="*/ 135 w 175"/>
                <a:gd name="T67" fmla="*/ 222 h 267"/>
                <a:gd name="T68" fmla="*/ 129 w 175"/>
                <a:gd name="T69" fmla="*/ 244 h 267"/>
                <a:gd name="T70" fmla="*/ 117 w 175"/>
                <a:gd name="T71" fmla="*/ 267 h 267"/>
                <a:gd name="T72" fmla="*/ 114 w 175"/>
                <a:gd name="T73" fmla="*/ 265 h 267"/>
                <a:gd name="T74" fmla="*/ 109 w 175"/>
                <a:gd name="T75" fmla="*/ 264 h 267"/>
                <a:gd name="T76" fmla="*/ 101 w 175"/>
                <a:gd name="T77" fmla="*/ 260 h 267"/>
                <a:gd name="T78" fmla="*/ 91 w 175"/>
                <a:gd name="T79" fmla="*/ 255 h 267"/>
                <a:gd name="T80" fmla="*/ 79 w 175"/>
                <a:gd name="T81" fmla="*/ 248 h 267"/>
                <a:gd name="T82" fmla="*/ 66 w 175"/>
                <a:gd name="T83" fmla="*/ 239 h 267"/>
                <a:gd name="T84" fmla="*/ 53 w 175"/>
                <a:gd name="T85" fmla="*/ 229 h 267"/>
                <a:gd name="T86" fmla="*/ 40 w 175"/>
                <a:gd name="T87" fmla="*/ 217 h 267"/>
                <a:gd name="T88" fmla="*/ 27 w 175"/>
                <a:gd name="T89" fmla="*/ 202 h 267"/>
                <a:gd name="T90" fmla="*/ 17 w 175"/>
                <a:gd name="T91" fmla="*/ 186 h 267"/>
                <a:gd name="T92" fmla="*/ 9 w 175"/>
                <a:gd name="T93" fmla="*/ 167 h 267"/>
                <a:gd name="T94" fmla="*/ 2 w 175"/>
                <a:gd name="T95" fmla="*/ 146 h 267"/>
                <a:gd name="T96" fmla="*/ 0 w 175"/>
                <a:gd name="T97" fmla="*/ 121 h 267"/>
                <a:gd name="T98" fmla="*/ 1 w 175"/>
                <a:gd name="T99" fmla="*/ 95 h 267"/>
                <a:gd name="T100" fmla="*/ 8 w 175"/>
                <a:gd name="T101" fmla="*/ 67 h 267"/>
                <a:gd name="T102" fmla="*/ 18 w 175"/>
                <a:gd name="T103" fmla="*/ 34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8" y="0"/>
                  </a:lnTo>
                  <a:lnTo>
                    <a:pt x="44" y="3"/>
                  </a:lnTo>
                  <a:lnTo>
                    <a:pt x="53" y="7"/>
                  </a:lnTo>
                  <a:lnTo>
                    <a:pt x="66" y="13"/>
                  </a:lnTo>
                  <a:lnTo>
                    <a:pt x="79" y="20"/>
                  </a:lnTo>
                  <a:lnTo>
                    <a:pt x="95" y="29"/>
                  </a:lnTo>
                  <a:lnTo>
                    <a:pt x="110" y="41"/>
                  </a:lnTo>
                  <a:lnTo>
                    <a:pt x="126" y="54"/>
                  </a:lnTo>
                  <a:lnTo>
                    <a:pt x="140" y="68"/>
                  </a:lnTo>
                  <a:lnTo>
                    <a:pt x="153" y="85"/>
                  </a:lnTo>
                  <a:lnTo>
                    <a:pt x="165" y="103"/>
                  </a:lnTo>
                  <a:lnTo>
                    <a:pt x="171" y="124"/>
                  </a:lnTo>
                  <a:lnTo>
                    <a:pt x="175" y="146"/>
                  </a:lnTo>
                  <a:lnTo>
                    <a:pt x="175" y="170"/>
                  </a:lnTo>
                  <a:lnTo>
                    <a:pt x="169" y="196"/>
                  </a:lnTo>
                  <a:lnTo>
                    <a:pt x="157" y="226"/>
                  </a:lnTo>
                  <a:lnTo>
                    <a:pt x="139" y="257"/>
                  </a:lnTo>
                  <a:lnTo>
                    <a:pt x="140" y="255"/>
                  </a:lnTo>
                  <a:lnTo>
                    <a:pt x="143" y="246"/>
                  </a:lnTo>
                  <a:lnTo>
                    <a:pt x="147" y="234"/>
                  </a:lnTo>
                  <a:lnTo>
                    <a:pt x="149" y="219"/>
                  </a:lnTo>
                  <a:lnTo>
                    <a:pt x="151" y="200"/>
                  </a:lnTo>
                  <a:lnTo>
                    <a:pt x="151" y="180"/>
                  </a:lnTo>
                  <a:lnTo>
                    <a:pt x="147" y="157"/>
                  </a:lnTo>
                  <a:lnTo>
                    <a:pt x="138" y="135"/>
                  </a:lnTo>
                  <a:lnTo>
                    <a:pt x="125" y="113"/>
                  </a:lnTo>
                  <a:lnTo>
                    <a:pt x="126" y="117"/>
                  </a:lnTo>
                  <a:lnTo>
                    <a:pt x="129" y="126"/>
                  </a:lnTo>
                  <a:lnTo>
                    <a:pt x="132" y="139"/>
                  </a:lnTo>
                  <a:lnTo>
                    <a:pt x="136" y="157"/>
                  </a:lnTo>
                  <a:lnTo>
                    <a:pt x="138" y="178"/>
                  </a:lnTo>
                  <a:lnTo>
                    <a:pt x="138" y="200"/>
                  </a:lnTo>
                  <a:lnTo>
                    <a:pt x="135" y="222"/>
                  </a:lnTo>
                  <a:lnTo>
                    <a:pt x="129" y="244"/>
                  </a:lnTo>
                  <a:lnTo>
                    <a:pt x="117" y="267"/>
                  </a:lnTo>
                  <a:lnTo>
                    <a:pt x="114" y="265"/>
                  </a:lnTo>
                  <a:lnTo>
                    <a:pt x="109" y="264"/>
                  </a:lnTo>
                  <a:lnTo>
                    <a:pt x="101" y="260"/>
                  </a:lnTo>
                  <a:lnTo>
                    <a:pt x="91" y="255"/>
                  </a:lnTo>
                  <a:lnTo>
                    <a:pt x="79" y="248"/>
                  </a:lnTo>
                  <a:lnTo>
                    <a:pt x="66" y="239"/>
                  </a:lnTo>
                  <a:lnTo>
                    <a:pt x="53" y="229"/>
                  </a:lnTo>
                  <a:lnTo>
                    <a:pt x="40" y="217"/>
                  </a:lnTo>
                  <a:lnTo>
                    <a:pt x="27" y="202"/>
                  </a:lnTo>
                  <a:lnTo>
                    <a:pt x="17" y="186"/>
                  </a:lnTo>
                  <a:lnTo>
                    <a:pt x="9" y="167"/>
                  </a:lnTo>
                  <a:lnTo>
                    <a:pt x="2" y="146"/>
                  </a:lnTo>
                  <a:lnTo>
                    <a:pt x="0" y="121"/>
                  </a:lnTo>
                  <a:lnTo>
                    <a:pt x="1" y="95"/>
                  </a:lnTo>
                  <a:lnTo>
                    <a:pt x="8" y="67"/>
                  </a:lnTo>
                  <a:lnTo>
                    <a:pt x="18" y="34"/>
                  </a:lnTo>
                  <a:lnTo>
                    <a:pt x="35"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29" name="任意多边形: 形状 28"/>
            <p:cNvSpPr>
              <a:spLocks/>
            </p:cNvSpPr>
            <p:nvPr/>
          </p:nvSpPr>
          <p:spPr bwMode="auto">
            <a:xfrm>
              <a:off x="2157065" y="1499394"/>
              <a:ext cx="280988" cy="406400"/>
            </a:xfrm>
            <a:custGeom>
              <a:avLst/>
              <a:gdLst>
                <a:gd name="T0" fmla="*/ 150 w 177"/>
                <a:gd name="T1" fmla="*/ 0 h 256"/>
                <a:gd name="T2" fmla="*/ 151 w 177"/>
                <a:gd name="T3" fmla="*/ 3 h 256"/>
                <a:gd name="T4" fmla="*/ 154 w 177"/>
                <a:gd name="T5" fmla="*/ 9 h 256"/>
                <a:gd name="T6" fmla="*/ 157 w 177"/>
                <a:gd name="T7" fmla="*/ 18 h 256"/>
                <a:gd name="T8" fmla="*/ 163 w 177"/>
                <a:gd name="T9" fmla="*/ 31 h 256"/>
                <a:gd name="T10" fmla="*/ 167 w 177"/>
                <a:gd name="T11" fmla="*/ 47 h 256"/>
                <a:gd name="T12" fmla="*/ 172 w 177"/>
                <a:gd name="T13" fmla="*/ 64 h 256"/>
                <a:gd name="T14" fmla="*/ 174 w 177"/>
                <a:gd name="T15" fmla="*/ 82 h 256"/>
                <a:gd name="T16" fmla="*/ 177 w 177"/>
                <a:gd name="T17" fmla="*/ 103 h 256"/>
                <a:gd name="T18" fmla="*/ 177 w 177"/>
                <a:gd name="T19" fmla="*/ 124 h 256"/>
                <a:gd name="T20" fmla="*/ 174 w 177"/>
                <a:gd name="T21" fmla="*/ 144 h 256"/>
                <a:gd name="T22" fmla="*/ 169 w 177"/>
                <a:gd name="T23" fmla="*/ 165 h 256"/>
                <a:gd name="T24" fmla="*/ 159 w 177"/>
                <a:gd name="T25" fmla="*/ 185 h 256"/>
                <a:gd name="T26" fmla="*/ 146 w 177"/>
                <a:gd name="T27" fmla="*/ 203 h 256"/>
                <a:gd name="T28" fmla="*/ 129 w 177"/>
                <a:gd name="T29" fmla="*/ 220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3 w 177"/>
                <a:gd name="T41" fmla="*/ 244 h 256"/>
                <a:gd name="T42" fmla="*/ 76 w 177"/>
                <a:gd name="T43" fmla="*/ 235 h 256"/>
                <a:gd name="T44" fmla="*/ 90 w 177"/>
                <a:gd name="T45" fmla="*/ 224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8 w 177"/>
                <a:gd name="T57" fmla="*/ 156 h 256"/>
                <a:gd name="T58" fmla="*/ 120 w 177"/>
                <a:gd name="T59" fmla="*/ 168 h 256"/>
                <a:gd name="T60" fmla="*/ 109 w 177"/>
                <a:gd name="T61" fmla="*/ 183 h 256"/>
                <a:gd name="T62" fmla="*/ 96 w 177"/>
                <a:gd name="T63" fmla="*/ 199 h 256"/>
                <a:gd name="T64" fmla="*/ 81 w 177"/>
                <a:gd name="T65" fmla="*/ 215 h 256"/>
                <a:gd name="T66" fmla="*/ 63 w 177"/>
                <a:gd name="T67" fmla="*/ 229 h 256"/>
                <a:gd name="T68" fmla="*/ 42 w 177"/>
                <a:gd name="T69" fmla="*/ 240 h 256"/>
                <a:gd name="T70" fmla="*/ 20 w 177"/>
                <a:gd name="T71" fmla="*/ 247 h 256"/>
                <a:gd name="T72" fmla="*/ 18 w 177"/>
                <a:gd name="T73" fmla="*/ 244 h 256"/>
                <a:gd name="T74" fmla="*/ 16 w 177"/>
                <a:gd name="T75" fmla="*/ 239 h 256"/>
                <a:gd name="T76" fmla="*/ 12 w 177"/>
                <a:gd name="T77" fmla="*/ 229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8 h 256"/>
                <a:gd name="T90" fmla="*/ 9 w 177"/>
                <a:gd name="T91" fmla="*/ 107 h 256"/>
                <a:gd name="T92" fmla="*/ 20 w 177"/>
                <a:gd name="T93" fmla="*/ 86 h 256"/>
                <a:gd name="T94" fmla="*/ 35 w 177"/>
                <a:gd name="T95" fmla="*/ 67 h 256"/>
                <a:gd name="T96" fmla="*/ 55 w 177"/>
                <a:gd name="T97" fmla="*/ 47 h 256"/>
                <a:gd name="T98" fmla="*/ 79 w 177"/>
                <a:gd name="T99" fmla="*/ 30 h 256"/>
                <a:gd name="T100" fmla="*/ 112 w 177"/>
                <a:gd name="T101" fmla="*/ 15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9"/>
                  </a:lnTo>
                  <a:lnTo>
                    <a:pt x="157" y="18"/>
                  </a:lnTo>
                  <a:lnTo>
                    <a:pt x="163" y="31"/>
                  </a:lnTo>
                  <a:lnTo>
                    <a:pt x="167" y="47"/>
                  </a:lnTo>
                  <a:lnTo>
                    <a:pt x="172" y="64"/>
                  </a:lnTo>
                  <a:lnTo>
                    <a:pt x="174" y="82"/>
                  </a:lnTo>
                  <a:lnTo>
                    <a:pt x="177" y="103"/>
                  </a:lnTo>
                  <a:lnTo>
                    <a:pt x="177" y="124"/>
                  </a:lnTo>
                  <a:lnTo>
                    <a:pt x="174" y="144"/>
                  </a:lnTo>
                  <a:lnTo>
                    <a:pt x="169" y="165"/>
                  </a:lnTo>
                  <a:lnTo>
                    <a:pt x="159" y="185"/>
                  </a:lnTo>
                  <a:lnTo>
                    <a:pt x="146" y="203"/>
                  </a:lnTo>
                  <a:lnTo>
                    <a:pt x="129" y="220"/>
                  </a:lnTo>
                  <a:lnTo>
                    <a:pt x="105" y="235"/>
                  </a:lnTo>
                  <a:lnTo>
                    <a:pt x="77" y="247"/>
                  </a:lnTo>
                  <a:lnTo>
                    <a:pt x="42" y="256"/>
                  </a:lnTo>
                  <a:lnTo>
                    <a:pt x="44" y="255"/>
                  </a:lnTo>
                  <a:lnTo>
                    <a:pt x="52" y="251"/>
                  </a:lnTo>
                  <a:lnTo>
                    <a:pt x="63" y="244"/>
                  </a:lnTo>
                  <a:lnTo>
                    <a:pt x="76" y="235"/>
                  </a:lnTo>
                  <a:lnTo>
                    <a:pt x="90" y="224"/>
                  </a:lnTo>
                  <a:lnTo>
                    <a:pt x="104" y="209"/>
                  </a:lnTo>
                  <a:lnTo>
                    <a:pt x="117" y="191"/>
                  </a:lnTo>
                  <a:lnTo>
                    <a:pt x="126" y="169"/>
                  </a:lnTo>
                  <a:lnTo>
                    <a:pt x="133" y="144"/>
                  </a:lnTo>
                  <a:lnTo>
                    <a:pt x="131" y="148"/>
                  </a:lnTo>
                  <a:lnTo>
                    <a:pt x="128" y="156"/>
                  </a:lnTo>
                  <a:lnTo>
                    <a:pt x="120" y="168"/>
                  </a:lnTo>
                  <a:lnTo>
                    <a:pt x="109" y="183"/>
                  </a:lnTo>
                  <a:lnTo>
                    <a:pt x="96" y="199"/>
                  </a:lnTo>
                  <a:lnTo>
                    <a:pt x="81" y="215"/>
                  </a:lnTo>
                  <a:lnTo>
                    <a:pt x="63" y="229"/>
                  </a:lnTo>
                  <a:lnTo>
                    <a:pt x="42" y="240"/>
                  </a:lnTo>
                  <a:lnTo>
                    <a:pt x="20" y="247"/>
                  </a:lnTo>
                  <a:lnTo>
                    <a:pt x="18" y="244"/>
                  </a:lnTo>
                  <a:lnTo>
                    <a:pt x="16" y="239"/>
                  </a:lnTo>
                  <a:lnTo>
                    <a:pt x="12" y="229"/>
                  </a:lnTo>
                  <a:lnTo>
                    <a:pt x="8" y="217"/>
                  </a:lnTo>
                  <a:lnTo>
                    <a:pt x="4" y="203"/>
                  </a:lnTo>
                  <a:lnTo>
                    <a:pt x="1" y="186"/>
                  </a:lnTo>
                  <a:lnTo>
                    <a:pt x="0" y="168"/>
                  </a:lnTo>
                  <a:lnTo>
                    <a:pt x="0" y="148"/>
                  </a:lnTo>
                  <a:lnTo>
                    <a:pt x="4" y="128"/>
                  </a:lnTo>
                  <a:lnTo>
                    <a:pt x="9" y="107"/>
                  </a:lnTo>
                  <a:lnTo>
                    <a:pt x="20" y="86"/>
                  </a:lnTo>
                  <a:lnTo>
                    <a:pt x="35" y="67"/>
                  </a:lnTo>
                  <a:lnTo>
                    <a:pt x="55" y="47"/>
                  </a:lnTo>
                  <a:lnTo>
                    <a:pt x="79" y="30"/>
                  </a:lnTo>
                  <a:lnTo>
                    <a:pt x="112" y="15"/>
                  </a:lnTo>
                  <a:lnTo>
                    <a:pt x="150"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30" name="任意多边形: 形状 29"/>
            <p:cNvSpPr>
              <a:spLocks/>
            </p:cNvSpPr>
            <p:nvPr/>
          </p:nvSpPr>
          <p:spPr bwMode="auto">
            <a:xfrm>
              <a:off x="2596803" y="1775619"/>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31" name="任意多边形: 形状 30"/>
            <p:cNvSpPr>
              <a:spLocks/>
            </p:cNvSpPr>
            <p:nvPr/>
          </p:nvSpPr>
          <p:spPr bwMode="auto">
            <a:xfrm>
              <a:off x="2987328" y="1288256"/>
              <a:ext cx="279400" cy="422275"/>
            </a:xfrm>
            <a:custGeom>
              <a:avLst/>
              <a:gdLst>
                <a:gd name="T0" fmla="*/ 35 w 176"/>
                <a:gd name="T1" fmla="*/ 0 h 266"/>
                <a:gd name="T2" fmla="*/ 37 w 176"/>
                <a:gd name="T3" fmla="*/ 1 h 266"/>
                <a:gd name="T4" fmla="*/ 44 w 176"/>
                <a:gd name="T5" fmla="*/ 4 h 266"/>
                <a:gd name="T6" fmla="*/ 53 w 176"/>
                <a:gd name="T7" fmla="*/ 7 h 266"/>
                <a:gd name="T8" fmla="*/ 66 w 176"/>
                <a:gd name="T9" fmla="*/ 13 h 266"/>
                <a:gd name="T10" fmla="*/ 80 w 176"/>
                <a:gd name="T11" fmla="*/ 20 h 266"/>
                <a:gd name="T12" fmla="*/ 95 w 176"/>
                <a:gd name="T13" fmla="*/ 29 h 266"/>
                <a:gd name="T14" fmla="*/ 110 w 176"/>
                <a:gd name="T15" fmla="*/ 40 h 266"/>
                <a:gd name="T16" fmla="*/ 126 w 176"/>
                <a:gd name="T17" fmla="*/ 53 h 266"/>
                <a:gd name="T18" fmla="*/ 141 w 176"/>
                <a:gd name="T19" fmla="*/ 68 h 266"/>
                <a:gd name="T20" fmla="*/ 154 w 176"/>
                <a:gd name="T21" fmla="*/ 84 h 266"/>
                <a:gd name="T22" fmla="*/ 165 w 176"/>
                <a:gd name="T23" fmla="*/ 103 h 266"/>
                <a:gd name="T24" fmla="*/ 173 w 176"/>
                <a:gd name="T25" fmla="*/ 123 h 266"/>
                <a:gd name="T26" fmla="*/ 176 w 176"/>
                <a:gd name="T27" fmla="*/ 146 h 266"/>
                <a:gd name="T28" fmla="*/ 175 w 176"/>
                <a:gd name="T29" fmla="*/ 171 h 266"/>
                <a:gd name="T30" fmla="*/ 170 w 176"/>
                <a:gd name="T31" fmla="*/ 197 h 266"/>
                <a:gd name="T32" fmla="*/ 158 w 176"/>
                <a:gd name="T33" fmla="*/ 225 h 266"/>
                <a:gd name="T34" fmla="*/ 140 w 176"/>
                <a:gd name="T35" fmla="*/ 257 h 266"/>
                <a:gd name="T36" fmla="*/ 140 w 176"/>
                <a:gd name="T37" fmla="*/ 254 h 266"/>
                <a:gd name="T38" fmla="*/ 143 w 176"/>
                <a:gd name="T39" fmla="*/ 246 h 266"/>
                <a:gd name="T40" fmla="*/ 147 w 176"/>
                <a:gd name="T41" fmla="*/ 235 h 266"/>
                <a:gd name="T42" fmla="*/ 149 w 176"/>
                <a:gd name="T43" fmla="*/ 219 h 266"/>
                <a:gd name="T44" fmla="*/ 150 w 176"/>
                <a:gd name="T45" fmla="*/ 201 h 266"/>
                <a:gd name="T46" fmla="*/ 150 w 176"/>
                <a:gd name="T47" fmla="*/ 180 h 266"/>
                <a:gd name="T48" fmla="*/ 147 w 176"/>
                <a:gd name="T49" fmla="*/ 158 h 266"/>
                <a:gd name="T50" fmla="*/ 139 w 176"/>
                <a:gd name="T51" fmla="*/ 136 h 266"/>
                <a:gd name="T52" fmla="*/ 126 w 176"/>
                <a:gd name="T53" fmla="*/ 114 h 266"/>
                <a:gd name="T54" fmla="*/ 127 w 176"/>
                <a:gd name="T55" fmla="*/ 116 h 266"/>
                <a:gd name="T56" fmla="*/ 130 w 176"/>
                <a:gd name="T57" fmla="*/ 126 h 266"/>
                <a:gd name="T58" fmla="*/ 132 w 176"/>
                <a:gd name="T59" fmla="*/ 140 h 266"/>
                <a:gd name="T60" fmla="*/ 136 w 176"/>
                <a:gd name="T61" fmla="*/ 158 h 266"/>
                <a:gd name="T62" fmla="*/ 137 w 176"/>
                <a:gd name="T63" fmla="*/ 177 h 266"/>
                <a:gd name="T64" fmla="*/ 137 w 176"/>
                <a:gd name="T65" fmla="*/ 200 h 266"/>
                <a:gd name="T66" fmla="*/ 135 w 176"/>
                <a:gd name="T67" fmla="*/ 223 h 266"/>
                <a:gd name="T68" fmla="*/ 128 w 176"/>
                <a:gd name="T69" fmla="*/ 245 h 266"/>
                <a:gd name="T70" fmla="*/ 117 w 176"/>
                <a:gd name="T71" fmla="*/ 266 h 266"/>
                <a:gd name="T72" fmla="*/ 115 w 176"/>
                <a:gd name="T73" fmla="*/ 266 h 266"/>
                <a:gd name="T74" fmla="*/ 109 w 176"/>
                <a:gd name="T75" fmla="*/ 263 h 266"/>
                <a:gd name="T76" fmla="*/ 101 w 176"/>
                <a:gd name="T77" fmla="*/ 261 h 266"/>
                <a:gd name="T78" fmla="*/ 91 w 176"/>
                <a:gd name="T79" fmla="*/ 255 h 266"/>
                <a:gd name="T80" fmla="*/ 79 w 176"/>
                <a:gd name="T81" fmla="*/ 248 h 266"/>
                <a:gd name="T82" fmla="*/ 66 w 176"/>
                <a:gd name="T83" fmla="*/ 240 h 266"/>
                <a:gd name="T84" fmla="*/ 53 w 176"/>
                <a:gd name="T85" fmla="*/ 229 h 266"/>
                <a:gd name="T86" fmla="*/ 40 w 176"/>
                <a:gd name="T87" fmla="*/ 216 h 266"/>
                <a:gd name="T88" fmla="*/ 28 w 176"/>
                <a:gd name="T89" fmla="*/ 202 h 266"/>
                <a:gd name="T90" fmla="*/ 17 w 176"/>
                <a:gd name="T91" fmla="*/ 185 h 266"/>
                <a:gd name="T92" fmla="*/ 9 w 176"/>
                <a:gd name="T93" fmla="*/ 167 h 266"/>
                <a:gd name="T94" fmla="*/ 2 w 176"/>
                <a:gd name="T95" fmla="*/ 145 h 266"/>
                <a:gd name="T96" fmla="*/ 0 w 176"/>
                <a:gd name="T97" fmla="*/ 122 h 266"/>
                <a:gd name="T98" fmla="*/ 1 w 176"/>
                <a:gd name="T99" fmla="*/ 96 h 266"/>
                <a:gd name="T100" fmla="*/ 7 w 176"/>
                <a:gd name="T101" fmla="*/ 66 h 266"/>
                <a:gd name="T102" fmla="*/ 18 w 176"/>
                <a:gd name="T103" fmla="*/ 35 h 266"/>
                <a:gd name="T104" fmla="*/ 35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35" y="0"/>
                  </a:moveTo>
                  <a:lnTo>
                    <a:pt x="37" y="1"/>
                  </a:lnTo>
                  <a:lnTo>
                    <a:pt x="44" y="4"/>
                  </a:lnTo>
                  <a:lnTo>
                    <a:pt x="53" y="7"/>
                  </a:lnTo>
                  <a:lnTo>
                    <a:pt x="66" y="13"/>
                  </a:lnTo>
                  <a:lnTo>
                    <a:pt x="80" y="20"/>
                  </a:lnTo>
                  <a:lnTo>
                    <a:pt x="95" y="29"/>
                  </a:lnTo>
                  <a:lnTo>
                    <a:pt x="110" y="40"/>
                  </a:lnTo>
                  <a:lnTo>
                    <a:pt x="126" y="53"/>
                  </a:lnTo>
                  <a:lnTo>
                    <a:pt x="141" y="68"/>
                  </a:lnTo>
                  <a:lnTo>
                    <a:pt x="154" y="84"/>
                  </a:lnTo>
                  <a:lnTo>
                    <a:pt x="165" y="103"/>
                  </a:lnTo>
                  <a:lnTo>
                    <a:pt x="173" y="123"/>
                  </a:lnTo>
                  <a:lnTo>
                    <a:pt x="176" y="146"/>
                  </a:lnTo>
                  <a:lnTo>
                    <a:pt x="175" y="171"/>
                  </a:lnTo>
                  <a:lnTo>
                    <a:pt x="170" y="197"/>
                  </a:lnTo>
                  <a:lnTo>
                    <a:pt x="158" y="225"/>
                  </a:lnTo>
                  <a:lnTo>
                    <a:pt x="140" y="257"/>
                  </a:lnTo>
                  <a:lnTo>
                    <a:pt x="140" y="254"/>
                  </a:lnTo>
                  <a:lnTo>
                    <a:pt x="143" y="246"/>
                  </a:lnTo>
                  <a:lnTo>
                    <a:pt x="147" y="235"/>
                  </a:lnTo>
                  <a:lnTo>
                    <a:pt x="149" y="219"/>
                  </a:lnTo>
                  <a:lnTo>
                    <a:pt x="150" y="201"/>
                  </a:lnTo>
                  <a:lnTo>
                    <a:pt x="150" y="180"/>
                  </a:lnTo>
                  <a:lnTo>
                    <a:pt x="147" y="158"/>
                  </a:lnTo>
                  <a:lnTo>
                    <a:pt x="139" y="136"/>
                  </a:lnTo>
                  <a:lnTo>
                    <a:pt x="126" y="114"/>
                  </a:lnTo>
                  <a:lnTo>
                    <a:pt x="127" y="116"/>
                  </a:lnTo>
                  <a:lnTo>
                    <a:pt x="130" y="126"/>
                  </a:lnTo>
                  <a:lnTo>
                    <a:pt x="132" y="140"/>
                  </a:lnTo>
                  <a:lnTo>
                    <a:pt x="136" y="158"/>
                  </a:lnTo>
                  <a:lnTo>
                    <a:pt x="137" y="177"/>
                  </a:lnTo>
                  <a:lnTo>
                    <a:pt x="137" y="200"/>
                  </a:lnTo>
                  <a:lnTo>
                    <a:pt x="135" y="223"/>
                  </a:lnTo>
                  <a:lnTo>
                    <a:pt x="128" y="245"/>
                  </a:lnTo>
                  <a:lnTo>
                    <a:pt x="117" y="266"/>
                  </a:lnTo>
                  <a:lnTo>
                    <a:pt x="115" y="266"/>
                  </a:lnTo>
                  <a:lnTo>
                    <a:pt x="109" y="263"/>
                  </a:lnTo>
                  <a:lnTo>
                    <a:pt x="101" y="261"/>
                  </a:lnTo>
                  <a:lnTo>
                    <a:pt x="91" y="255"/>
                  </a:lnTo>
                  <a:lnTo>
                    <a:pt x="79" y="248"/>
                  </a:lnTo>
                  <a:lnTo>
                    <a:pt x="66" y="240"/>
                  </a:lnTo>
                  <a:lnTo>
                    <a:pt x="53" y="229"/>
                  </a:lnTo>
                  <a:lnTo>
                    <a:pt x="40" y="216"/>
                  </a:lnTo>
                  <a:lnTo>
                    <a:pt x="28" y="202"/>
                  </a:lnTo>
                  <a:lnTo>
                    <a:pt x="17" y="185"/>
                  </a:lnTo>
                  <a:lnTo>
                    <a:pt x="9" y="167"/>
                  </a:lnTo>
                  <a:lnTo>
                    <a:pt x="2" y="145"/>
                  </a:lnTo>
                  <a:lnTo>
                    <a:pt x="0" y="122"/>
                  </a:lnTo>
                  <a:lnTo>
                    <a:pt x="1" y="96"/>
                  </a:lnTo>
                  <a:lnTo>
                    <a:pt x="7" y="66"/>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32" name="任意多边形: 形状 31"/>
            <p:cNvSpPr>
              <a:spLocks/>
            </p:cNvSpPr>
            <p:nvPr/>
          </p:nvSpPr>
          <p:spPr bwMode="auto">
            <a:xfrm>
              <a:off x="2904778" y="2055019"/>
              <a:ext cx="277813" cy="423863"/>
            </a:xfrm>
            <a:custGeom>
              <a:avLst/>
              <a:gdLst>
                <a:gd name="T0" fmla="*/ 35 w 175"/>
                <a:gd name="T1" fmla="*/ 0 h 267"/>
                <a:gd name="T2" fmla="*/ 36 w 175"/>
                <a:gd name="T3" fmla="*/ 1 h 267"/>
                <a:gd name="T4" fmla="*/ 43 w 175"/>
                <a:gd name="T5" fmla="*/ 3 h 267"/>
                <a:gd name="T6" fmla="*/ 53 w 175"/>
                <a:gd name="T7" fmla="*/ 7 h 267"/>
                <a:gd name="T8" fmla="*/ 65 w 175"/>
                <a:gd name="T9" fmla="*/ 13 h 267"/>
                <a:gd name="T10" fmla="*/ 79 w 175"/>
                <a:gd name="T11" fmla="*/ 20 h 267"/>
                <a:gd name="T12" fmla="*/ 95 w 175"/>
                <a:gd name="T13" fmla="*/ 29 h 267"/>
                <a:gd name="T14" fmla="*/ 110 w 175"/>
                <a:gd name="T15" fmla="*/ 41 h 267"/>
                <a:gd name="T16" fmla="*/ 126 w 175"/>
                <a:gd name="T17" fmla="*/ 53 h 267"/>
                <a:gd name="T18" fmla="*/ 140 w 175"/>
                <a:gd name="T19" fmla="*/ 68 h 267"/>
                <a:gd name="T20" fmla="*/ 153 w 175"/>
                <a:gd name="T21" fmla="*/ 84 h 267"/>
                <a:gd name="T22" fmla="*/ 163 w 175"/>
                <a:gd name="T23" fmla="*/ 103 h 267"/>
                <a:gd name="T24" fmla="*/ 171 w 175"/>
                <a:gd name="T25" fmla="*/ 123 h 267"/>
                <a:gd name="T26" fmla="*/ 175 w 175"/>
                <a:gd name="T27" fmla="*/ 146 h 267"/>
                <a:gd name="T28" fmla="*/ 174 w 175"/>
                <a:gd name="T29" fmla="*/ 171 h 267"/>
                <a:gd name="T30" fmla="*/ 169 w 175"/>
                <a:gd name="T31" fmla="*/ 197 h 267"/>
                <a:gd name="T32" fmla="*/ 157 w 175"/>
                <a:gd name="T33" fmla="*/ 225 h 267"/>
                <a:gd name="T34" fmla="*/ 139 w 175"/>
                <a:gd name="T35" fmla="*/ 257 h 267"/>
                <a:gd name="T36" fmla="*/ 140 w 175"/>
                <a:gd name="T37" fmla="*/ 254 h 267"/>
                <a:gd name="T38" fmla="*/ 143 w 175"/>
                <a:gd name="T39" fmla="*/ 246 h 267"/>
                <a:gd name="T40" fmla="*/ 145 w 175"/>
                <a:gd name="T41" fmla="*/ 235 h 267"/>
                <a:gd name="T42" fmla="*/ 148 w 175"/>
                <a:gd name="T43" fmla="*/ 219 h 267"/>
                <a:gd name="T44" fmla="*/ 150 w 175"/>
                <a:gd name="T45" fmla="*/ 201 h 267"/>
                <a:gd name="T46" fmla="*/ 149 w 175"/>
                <a:gd name="T47" fmla="*/ 180 h 267"/>
                <a:gd name="T48" fmla="*/ 145 w 175"/>
                <a:gd name="T49" fmla="*/ 158 h 267"/>
                <a:gd name="T50" fmla="*/ 137 w 175"/>
                <a:gd name="T51" fmla="*/ 136 h 267"/>
                <a:gd name="T52" fmla="*/ 124 w 175"/>
                <a:gd name="T53" fmla="*/ 114 h 267"/>
                <a:gd name="T54" fmla="*/ 126 w 175"/>
                <a:gd name="T55" fmla="*/ 116 h 267"/>
                <a:gd name="T56" fmla="*/ 128 w 175"/>
                <a:gd name="T57" fmla="*/ 125 h 267"/>
                <a:gd name="T58" fmla="*/ 132 w 175"/>
                <a:gd name="T59" fmla="*/ 140 h 267"/>
                <a:gd name="T60" fmla="*/ 135 w 175"/>
                <a:gd name="T61" fmla="*/ 158 h 267"/>
                <a:gd name="T62" fmla="*/ 137 w 175"/>
                <a:gd name="T63" fmla="*/ 177 h 267"/>
                <a:gd name="T64" fmla="*/ 137 w 175"/>
                <a:gd name="T65" fmla="*/ 199 h 267"/>
                <a:gd name="T66" fmla="*/ 134 w 175"/>
                <a:gd name="T67" fmla="*/ 223 h 267"/>
                <a:gd name="T68" fmla="*/ 127 w 175"/>
                <a:gd name="T69" fmla="*/ 245 h 267"/>
                <a:gd name="T70" fmla="*/ 115 w 175"/>
                <a:gd name="T71" fmla="*/ 267 h 267"/>
                <a:gd name="T72" fmla="*/ 114 w 175"/>
                <a:gd name="T73" fmla="*/ 266 h 267"/>
                <a:gd name="T74" fmla="*/ 109 w 175"/>
                <a:gd name="T75" fmla="*/ 263 h 267"/>
                <a:gd name="T76" fmla="*/ 101 w 175"/>
                <a:gd name="T77" fmla="*/ 260 h 267"/>
                <a:gd name="T78" fmla="*/ 91 w 175"/>
                <a:gd name="T79" fmla="*/ 255 h 267"/>
                <a:gd name="T80" fmla="*/ 78 w 175"/>
                <a:gd name="T81" fmla="*/ 249 h 267"/>
                <a:gd name="T82" fmla="*/ 65 w 175"/>
                <a:gd name="T83" fmla="*/ 240 h 267"/>
                <a:gd name="T84" fmla="*/ 52 w 175"/>
                <a:gd name="T85" fmla="*/ 229 h 267"/>
                <a:gd name="T86" fmla="*/ 39 w 175"/>
                <a:gd name="T87" fmla="*/ 216 h 267"/>
                <a:gd name="T88" fmla="*/ 27 w 175"/>
                <a:gd name="T89" fmla="*/ 202 h 267"/>
                <a:gd name="T90" fmla="*/ 17 w 175"/>
                <a:gd name="T91" fmla="*/ 185 h 267"/>
                <a:gd name="T92" fmla="*/ 7 w 175"/>
                <a:gd name="T93" fmla="*/ 167 h 267"/>
                <a:gd name="T94" fmla="*/ 2 w 175"/>
                <a:gd name="T95" fmla="*/ 145 h 267"/>
                <a:gd name="T96" fmla="*/ 0 w 175"/>
                <a:gd name="T97" fmla="*/ 122 h 267"/>
                <a:gd name="T98" fmla="*/ 1 w 175"/>
                <a:gd name="T99" fmla="*/ 96 h 267"/>
                <a:gd name="T100" fmla="*/ 6 w 175"/>
                <a:gd name="T101" fmla="*/ 67 h 267"/>
                <a:gd name="T102" fmla="*/ 18 w 175"/>
                <a:gd name="T103" fmla="*/ 35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6" y="1"/>
                  </a:lnTo>
                  <a:lnTo>
                    <a:pt x="43" y="3"/>
                  </a:lnTo>
                  <a:lnTo>
                    <a:pt x="53" y="7"/>
                  </a:lnTo>
                  <a:lnTo>
                    <a:pt x="65" y="13"/>
                  </a:lnTo>
                  <a:lnTo>
                    <a:pt x="79" y="20"/>
                  </a:lnTo>
                  <a:lnTo>
                    <a:pt x="95" y="29"/>
                  </a:lnTo>
                  <a:lnTo>
                    <a:pt x="110" y="41"/>
                  </a:lnTo>
                  <a:lnTo>
                    <a:pt x="126" y="53"/>
                  </a:lnTo>
                  <a:lnTo>
                    <a:pt x="140" y="68"/>
                  </a:lnTo>
                  <a:lnTo>
                    <a:pt x="153" y="84"/>
                  </a:lnTo>
                  <a:lnTo>
                    <a:pt x="163" y="103"/>
                  </a:lnTo>
                  <a:lnTo>
                    <a:pt x="171" y="123"/>
                  </a:lnTo>
                  <a:lnTo>
                    <a:pt x="175" y="146"/>
                  </a:lnTo>
                  <a:lnTo>
                    <a:pt x="174" y="171"/>
                  </a:lnTo>
                  <a:lnTo>
                    <a:pt x="169" y="197"/>
                  </a:lnTo>
                  <a:lnTo>
                    <a:pt x="157" y="225"/>
                  </a:lnTo>
                  <a:lnTo>
                    <a:pt x="139" y="257"/>
                  </a:lnTo>
                  <a:lnTo>
                    <a:pt x="140" y="254"/>
                  </a:lnTo>
                  <a:lnTo>
                    <a:pt x="143" y="246"/>
                  </a:lnTo>
                  <a:lnTo>
                    <a:pt x="145" y="235"/>
                  </a:lnTo>
                  <a:lnTo>
                    <a:pt x="148" y="219"/>
                  </a:lnTo>
                  <a:lnTo>
                    <a:pt x="150" y="201"/>
                  </a:lnTo>
                  <a:lnTo>
                    <a:pt x="149" y="180"/>
                  </a:lnTo>
                  <a:lnTo>
                    <a:pt x="145" y="158"/>
                  </a:lnTo>
                  <a:lnTo>
                    <a:pt x="137" y="136"/>
                  </a:lnTo>
                  <a:lnTo>
                    <a:pt x="124" y="114"/>
                  </a:lnTo>
                  <a:lnTo>
                    <a:pt x="126" y="116"/>
                  </a:lnTo>
                  <a:lnTo>
                    <a:pt x="128" y="125"/>
                  </a:lnTo>
                  <a:lnTo>
                    <a:pt x="132" y="140"/>
                  </a:lnTo>
                  <a:lnTo>
                    <a:pt x="135" y="158"/>
                  </a:lnTo>
                  <a:lnTo>
                    <a:pt x="137" y="177"/>
                  </a:lnTo>
                  <a:lnTo>
                    <a:pt x="137" y="199"/>
                  </a:lnTo>
                  <a:lnTo>
                    <a:pt x="134" y="223"/>
                  </a:lnTo>
                  <a:lnTo>
                    <a:pt x="127" y="245"/>
                  </a:lnTo>
                  <a:lnTo>
                    <a:pt x="115" y="267"/>
                  </a:lnTo>
                  <a:lnTo>
                    <a:pt x="114" y="266"/>
                  </a:lnTo>
                  <a:lnTo>
                    <a:pt x="109" y="263"/>
                  </a:lnTo>
                  <a:lnTo>
                    <a:pt x="101" y="260"/>
                  </a:lnTo>
                  <a:lnTo>
                    <a:pt x="91" y="255"/>
                  </a:lnTo>
                  <a:lnTo>
                    <a:pt x="78" y="249"/>
                  </a:lnTo>
                  <a:lnTo>
                    <a:pt x="65" y="240"/>
                  </a:lnTo>
                  <a:lnTo>
                    <a:pt x="52" y="229"/>
                  </a:lnTo>
                  <a:lnTo>
                    <a:pt x="39" y="216"/>
                  </a:lnTo>
                  <a:lnTo>
                    <a:pt x="27" y="202"/>
                  </a:lnTo>
                  <a:lnTo>
                    <a:pt x="17" y="185"/>
                  </a:lnTo>
                  <a:lnTo>
                    <a:pt x="7" y="167"/>
                  </a:lnTo>
                  <a:lnTo>
                    <a:pt x="2" y="145"/>
                  </a:lnTo>
                  <a:lnTo>
                    <a:pt x="0" y="122"/>
                  </a:lnTo>
                  <a:lnTo>
                    <a:pt x="1" y="96"/>
                  </a:lnTo>
                  <a:lnTo>
                    <a:pt x="6" y="67"/>
                  </a:lnTo>
                  <a:lnTo>
                    <a:pt x="18" y="35"/>
                  </a:lnTo>
                  <a:lnTo>
                    <a:pt x="3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33" name="任意多边形: 形状 32"/>
            <p:cNvSpPr>
              <a:spLocks/>
            </p:cNvSpPr>
            <p:nvPr/>
          </p:nvSpPr>
          <p:spPr bwMode="auto">
            <a:xfrm>
              <a:off x="3512790" y="1194594"/>
              <a:ext cx="280988" cy="406400"/>
            </a:xfrm>
            <a:custGeom>
              <a:avLst/>
              <a:gdLst>
                <a:gd name="T0" fmla="*/ 150 w 177"/>
                <a:gd name="T1" fmla="*/ 0 h 256"/>
                <a:gd name="T2" fmla="*/ 151 w 177"/>
                <a:gd name="T3" fmla="*/ 3 h 256"/>
                <a:gd name="T4" fmla="*/ 153 w 177"/>
                <a:gd name="T5" fmla="*/ 8 h 256"/>
                <a:gd name="T6" fmla="*/ 157 w 177"/>
                <a:gd name="T7" fmla="*/ 18 h 256"/>
                <a:gd name="T8" fmla="*/ 163 w 177"/>
                <a:gd name="T9" fmla="*/ 30 h 256"/>
                <a:gd name="T10" fmla="*/ 168 w 177"/>
                <a:gd name="T11" fmla="*/ 46 h 256"/>
                <a:gd name="T12" fmla="*/ 172 w 177"/>
                <a:gd name="T13" fmla="*/ 63 h 256"/>
                <a:gd name="T14" fmla="*/ 174 w 177"/>
                <a:gd name="T15" fmla="*/ 82 h 256"/>
                <a:gd name="T16" fmla="*/ 177 w 177"/>
                <a:gd name="T17" fmla="*/ 101 h 256"/>
                <a:gd name="T18" fmla="*/ 177 w 177"/>
                <a:gd name="T19" fmla="*/ 122 h 256"/>
                <a:gd name="T20" fmla="*/ 174 w 177"/>
                <a:gd name="T21" fmla="*/ 143 h 256"/>
                <a:gd name="T22" fmla="*/ 169 w 177"/>
                <a:gd name="T23" fmla="*/ 164 h 256"/>
                <a:gd name="T24" fmla="*/ 160 w 177"/>
                <a:gd name="T25" fmla="*/ 183 h 256"/>
                <a:gd name="T26" fmla="*/ 147 w 177"/>
                <a:gd name="T27" fmla="*/ 203 h 256"/>
                <a:gd name="T28" fmla="*/ 129 w 177"/>
                <a:gd name="T29" fmla="*/ 220 h 256"/>
                <a:gd name="T30" fmla="*/ 105 w 177"/>
                <a:gd name="T31" fmla="*/ 234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8 h 256"/>
                <a:gd name="T48" fmla="*/ 117 w 177"/>
                <a:gd name="T49" fmla="*/ 190 h 256"/>
                <a:gd name="T50" fmla="*/ 127 w 177"/>
                <a:gd name="T51" fmla="*/ 169 h 256"/>
                <a:gd name="T52" fmla="*/ 134 w 177"/>
                <a:gd name="T53" fmla="*/ 144 h 256"/>
                <a:gd name="T54" fmla="*/ 131 w 177"/>
                <a:gd name="T55" fmla="*/ 147 h 256"/>
                <a:gd name="T56" fmla="*/ 127 w 177"/>
                <a:gd name="T57" fmla="*/ 155 h 256"/>
                <a:gd name="T58" fmla="*/ 120 w 177"/>
                <a:gd name="T59" fmla="*/ 168 h 256"/>
                <a:gd name="T60" fmla="*/ 109 w 177"/>
                <a:gd name="T61" fmla="*/ 182 h 256"/>
                <a:gd name="T62" fmla="*/ 96 w 177"/>
                <a:gd name="T63" fmla="*/ 199 h 256"/>
                <a:gd name="T64" fmla="*/ 81 w 177"/>
                <a:gd name="T65" fmla="*/ 214 h 256"/>
                <a:gd name="T66" fmla="*/ 62 w 177"/>
                <a:gd name="T67" fmla="*/ 227 h 256"/>
                <a:gd name="T68" fmla="*/ 42 w 177"/>
                <a:gd name="T69" fmla="*/ 239 h 256"/>
                <a:gd name="T70" fmla="*/ 20 w 177"/>
                <a:gd name="T71" fmla="*/ 246 h 256"/>
                <a:gd name="T72" fmla="*/ 18 w 177"/>
                <a:gd name="T73" fmla="*/ 244 h 256"/>
                <a:gd name="T74" fmla="*/ 16 w 177"/>
                <a:gd name="T75" fmla="*/ 238 h 256"/>
                <a:gd name="T76" fmla="*/ 12 w 177"/>
                <a:gd name="T77" fmla="*/ 229 h 256"/>
                <a:gd name="T78" fmla="*/ 8 w 177"/>
                <a:gd name="T79" fmla="*/ 217 h 256"/>
                <a:gd name="T80" fmla="*/ 4 w 177"/>
                <a:gd name="T81" fmla="*/ 201 h 256"/>
                <a:gd name="T82" fmla="*/ 1 w 177"/>
                <a:gd name="T83" fmla="*/ 185 h 256"/>
                <a:gd name="T84" fmla="*/ 0 w 177"/>
                <a:gd name="T85" fmla="*/ 166 h 256"/>
                <a:gd name="T86" fmla="*/ 0 w 177"/>
                <a:gd name="T87" fmla="*/ 147 h 256"/>
                <a:gd name="T88" fmla="*/ 4 w 177"/>
                <a:gd name="T89" fmla="*/ 127 h 256"/>
                <a:gd name="T90" fmla="*/ 10 w 177"/>
                <a:gd name="T91" fmla="*/ 107 h 256"/>
                <a:gd name="T92" fmla="*/ 21 w 177"/>
                <a:gd name="T93" fmla="*/ 86 h 256"/>
                <a:gd name="T94" fmla="*/ 35 w 177"/>
                <a:gd name="T95" fmla="*/ 66 h 256"/>
                <a:gd name="T96" fmla="*/ 55 w 177"/>
                <a:gd name="T97" fmla="*/ 47 h 256"/>
                <a:gd name="T98" fmla="*/ 79 w 177"/>
                <a:gd name="T99" fmla="*/ 29 h 256"/>
                <a:gd name="T100" fmla="*/ 112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3" y="8"/>
                  </a:lnTo>
                  <a:lnTo>
                    <a:pt x="157" y="18"/>
                  </a:lnTo>
                  <a:lnTo>
                    <a:pt x="163" y="30"/>
                  </a:lnTo>
                  <a:lnTo>
                    <a:pt x="168" y="46"/>
                  </a:lnTo>
                  <a:lnTo>
                    <a:pt x="172" y="63"/>
                  </a:lnTo>
                  <a:lnTo>
                    <a:pt x="174" y="82"/>
                  </a:lnTo>
                  <a:lnTo>
                    <a:pt x="177" y="101"/>
                  </a:lnTo>
                  <a:lnTo>
                    <a:pt x="177" y="122"/>
                  </a:lnTo>
                  <a:lnTo>
                    <a:pt x="174" y="143"/>
                  </a:lnTo>
                  <a:lnTo>
                    <a:pt x="169" y="164"/>
                  </a:lnTo>
                  <a:lnTo>
                    <a:pt x="160" y="183"/>
                  </a:lnTo>
                  <a:lnTo>
                    <a:pt x="147" y="203"/>
                  </a:lnTo>
                  <a:lnTo>
                    <a:pt x="129" y="220"/>
                  </a:lnTo>
                  <a:lnTo>
                    <a:pt x="105" y="234"/>
                  </a:lnTo>
                  <a:lnTo>
                    <a:pt x="77" y="247"/>
                  </a:lnTo>
                  <a:lnTo>
                    <a:pt x="42" y="256"/>
                  </a:lnTo>
                  <a:lnTo>
                    <a:pt x="44" y="255"/>
                  </a:lnTo>
                  <a:lnTo>
                    <a:pt x="52" y="251"/>
                  </a:lnTo>
                  <a:lnTo>
                    <a:pt x="62" y="244"/>
                  </a:lnTo>
                  <a:lnTo>
                    <a:pt x="75" y="235"/>
                  </a:lnTo>
                  <a:lnTo>
                    <a:pt x="90" y="223"/>
                  </a:lnTo>
                  <a:lnTo>
                    <a:pt x="104" y="208"/>
                  </a:lnTo>
                  <a:lnTo>
                    <a:pt x="117" y="190"/>
                  </a:lnTo>
                  <a:lnTo>
                    <a:pt x="127" y="169"/>
                  </a:lnTo>
                  <a:lnTo>
                    <a:pt x="134" y="144"/>
                  </a:lnTo>
                  <a:lnTo>
                    <a:pt x="131" y="147"/>
                  </a:lnTo>
                  <a:lnTo>
                    <a:pt x="127" y="155"/>
                  </a:lnTo>
                  <a:lnTo>
                    <a:pt x="120" y="168"/>
                  </a:lnTo>
                  <a:lnTo>
                    <a:pt x="109" y="182"/>
                  </a:lnTo>
                  <a:lnTo>
                    <a:pt x="96" y="199"/>
                  </a:lnTo>
                  <a:lnTo>
                    <a:pt x="81" y="214"/>
                  </a:lnTo>
                  <a:lnTo>
                    <a:pt x="62" y="227"/>
                  </a:lnTo>
                  <a:lnTo>
                    <a:pt x="42" y="239"/>
                  </a:lnTo>
                  <a:lnTo>
                    <a:pt x="20" y="246"/>
                  </a:lnTo>
                  <a:lnTo>
                    <a:pt x="18" y="244"/>
                  </a:lnTo>
                  <a:lnTo>
                    <a:pt x="16" y="238"/>
                  </a:lnTo>
                  <a:lnTo>
                    <a:pt x="12" y="229"/>
                  </a:lnTo>
                  <a:lnTo>
                    <a:pt x="8" y="217"/>
                  </a:lnTo>
                  <a:lnTo>
                    <a:pt x="4" y="201"/>
                  </a:lnTo>
                  <a:lnTo>
                    <a:pt x="1" y="185"/>
                  </a:lnTo>
                  <a:lnTo>
                    <a:pt x="0" y="166"/>
                  </a:lnTo>
                  <a:lnTo>
                    <a:pt x="0" y="147"/>
                  </a:lnTo>
                  <a:lnTo>
                    <a:pt x="4" y="127"/>
                  </a:lnTo>
                  <a:lnTo>
                    <a:pt x="10" y="107"/>
                  </a:lnTo>
                  <a:lnTo>
                    <a:pt x="21" y="86"/>
                  </a:lnTo>
                  <a:lnTo>
                    <a:pt x="35" y="66"/>
                  </a:lnTo>
                  <a:lnTo>
                    <a:pt x="55" y="47"/>
                  </a:lnTo>
                  <a:lnTo>
                    <a:pt x="79" y="29"/>
                  </a:lnTo>
                  <a:lnTo>
                    <a:pt x="112" y="13"/>
                  </a:lnTo>
                  <a:lnTo>
                    <a:pt x="150"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34" name="任意多边形: 形状 33"/>
            <p:cNvSpPr>
              <a:spLocks/>
            </p:cNvSpPr>
            <p:nvPr/>
          </p:nvSpPr>
          <p:spPr bwMode="auto">
            <a:xfrm>
              <a:off x="3541365" y="1831181"/>
              <a:ext cx="423863" cy="279400"/>
            </a:xfrm>
            <a:custGeom>
              <a:avLst/>
              <a:gdLst>
                <a:gd name="T0" fmla="*/ 145 w 267"/>
                <a:gd name="T1" fmla="*/ 0 h 176"/>
                <a:gd name="T2" fmla="*/ 171 w 267"/>
                <a:gd name="T3" fmla="*/ 2 h 176"/>
                <a:gd name="T4" fmla="*/ 200 w 267"/>
                <a:gd name="T5" fmla="*/ 7 h 176"/>
                <a:gd name="T6" fmla="*/ 232 w 267"/>
                <a:gd name="T7" fmla="*/ 19 h 176"/>
                <a:gd name="T8" fmla="*/ 267 w 267"/>
                <a:gd name="T9" fmla="*/ 35 h 176"/>
                <a:gd name="T10" fmla="*/ 265 w 267"/>
                <a:gd name="T11" fmla="*/ 37 h 176"/>
                <a:gd name="T12" fmla="*/ 263 w 267"/>
                <a:gd name="T13" fmla="*/ 43 h 176"/>
                <a:gd name="T14" fmla="*/ 259 w 267"/>
                <a:gd name="T15" fmla="*/ 54 h 176"/>
                <a:gd name="T16" fmla="*/ 254 w 267"/>
                <a:gd name="T17" fmla="*/ 65 h 176"/>
                <a:gd name="T18" fmla="*/ 246 w 267"/>
                <a:gd name="T19" fmla="*/ 80 h 176"/>
                <a:gd name="T20" fmla="*/ 237 w 267"/>
                <a:gd name="T21" fmla="*/ 94 h 176"/>
                <a:gd name="T22" fmla="*/ 226 w 267"/>
                <a:gd name="T23" fmla="*/ 111 h 176"/>
                <a:gd name="T24" fmla="*/ 213 w 267"/>
                <a:gd name="T25" fmla="*/ 126 h 176"/>
                <a:gd name="T26" fmla="*/ 199 w 267"/>
                <a:gd name="T27" fmla="*/ 141 h 176"/>
                <a:gd name="T28" fmla="*/ 182 w 267"/>
                <a:gd name="T29" fmla="*/ 154 h 176"/>
                <a:gd name="T30" fmla="*/ 164 w 267"/>
                <a:gd name="T31" fmla="*/ 164 h 176"/>
                <a:gd name="T32" fmla="*/ 143 w 267"/>
                <a:gd name="T33" fmla="*/ 172 h 176"/>
                <a:gd name="T34" fmla="*/ 121 w 267"/>
                <a:gd name="T35" fmla="*/ 176 h 176"/>
                <a:gd name="T36" fmla="*/ 96 w 267"/>
                <a:gd name="T37" fmla="*/ 174 h 176"/>
                <a:gd name="T38" fmla="*/ 69 w 267"/>
                <a:gd name="T39" fmla="*/ 169 h 176"/>
                <a:gd name="T40" fmla="*/ 41 w 267"/>
                <a:gd name="T41" fmla="*/ 157 h 176"/>
                <a:gd name="T42" fmla="*/ 9 w 267"/>
                <a:gd name="T43" fmla="*/ 139 h 176"/>
                <a:gd name="T44" fmla="*/ 12 w 267"/>
                <a:gd name="T45" fmla="*/ 141 h 176"/>
                <a:gd name="T46" fmla="*/ 20 w 267"/>
                <a:gd name="T47" fmla="*/ 143 h 176"/>
                <a:gd name="T48" fmla="*/ 31 w 267"/>
                <a:gd name="T49" fmla="*/ 146 h 176"/>
                <a:gd name="T50" fmla="*/ 48 w 267"/>
                <a:gd name="T51" fmla="*/ 148 h 176"/>
                <a:gd name="T52" fmla="*/ 67 w 267"/>
                <a:gd name="T53" fmla="*/ 150 h 176"/>
                <a:gd name="T54" fmla="*/ 87 w 267"/>
                <a:gd name="T55" fmla="*/ 150 h 176"/>
                <a:gd name="T56" fmla="*/ 108 w 267"/>
                <a:gd name="T57" fmla="*/ 146 h 176"/>
                <a:gd name="T58" fmla="*/ 130 w 267"/>
                <a:gd name="T59" fmla="*/ 138 h 176"/>
                <a:gd name="T60" fmla="*/ 152 w 267"/>
                <a:gd name="T61" fmla="*/ 125 h 176"/>
                <a:gd name="T62" fmla="*/ 150 w 267"/>
                <a:gd name="T63" fmla="*/ 126 h 176"/>
                <a:gd name="T64" fmla="*/ 141 w 267"/>
                <a:gd name="T65" fmla="*/ 129 h 176"/>
                <a:gd name="T66" fmla="*/ 126 w 267"/>
                <a:gd name="T67" fmla="*/ 131 h 176"/>
                <a:gd name="T68" fmla="*/ 109 w 267"/>
                <a:gd name="T69" fmla="*/ 135 h 176"/>
                <a:gd name="T70" fmla="*/ 89 w 267"/>
                <a:gd name="T71" fmla="*/ 138 h 176"/>
                <a:gd name="T72" fmla="*/ 67 w 267"/>
                <a:gd name="T73" fmla="*/ 138 h 176"/>
                <a:gd name="T74" fmla="*/ 43 w 267"/>
                <a:gd name="T75" fmla="*/ 134 h 176"/>
                <a:gd name="T76" fmla="*/ 21 w 267"/>
                <a:gd name="T77" fmla="*/ 128 h 176"/>
                <a:gd name="T78" fmla="*/ 0 w 267"/>
                <a:gd name="T79" fmla="*/ 116 h 176"/>
                <a:gd name="T80" fmla="*/ 0 w 267"/>
                <a:gd name="T81" fmla="*/ 115 h 176"/>
                <a:gd name="T82" fmla="*/ 3 w 267"/>
                <a:gd name="T83" fmla="*/ 109 h 176"/>
                <a:gd name="T84" fmla="*/ 7 w 267"/>
                <a:gd name="T85" fmla="*/ 100 h 176"/>
                <a:gd name="T86" fmla="*/ 12 w 267"/>
                <a:gd name="T87" fmla="*/ 90 h 176"/>
                <a:gd name="T88" fmla="*/ 18 w 267"/>
                <a:gd name="T89" fmla="*/ 78 h 176"/>
                <a:gd name="T90" fmla="*/ 26 w 267"/>
                <a:gd name="T91" fmla="*/ 65 h 176"/>
                <a:gd name="T92" fmla="*/ 37 w 267"/>
                <a:gd name="T93" fmla="*/ 52 h 176"/>
                <a:gd name="T94" fmla="*/ 50 w 267"/>
                <a:gd name="T95" fmla="*/ 39 h 176"/>
                <a:gd name="T96" fmla="*/ 64 w 267"/>
                <a:gd name="T97" fmla="*/ 28 h 176"/>
                <a:gd name="T98" fmla="*/ 81 w 267"/>
                <a:gd name="T99" fmla="*/ 17 h 176"/>
                <a:gd name="T100" fmla="*/ 100 w 267"/>
                <a:gd name="T101" fmla="*/ 8 h 176"/>
                <a:gd name="T102" fmla="*/ 121 w 267"/>
                <a:gd name="T103" fmla="*/ 3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0" y="7"/>
                  </a:lnTo>
                  <a:lnTo>
                    <a:pt x="232" y="19"/>
                  </a:lnTo>
                  <a:lnTo>
                    <a:pt x="267" y="35"/>
                  </a:lnTo>
                  <a:lnTo>
                    <a:pt x="265" y="37"/>
                  </a:lnTo>
                  <a:lnTo>
                    <a:pt x="263" y="43"/>
                  </a:lnTo>
                  <a:lnTo>
                    <a:pt x="259" y="54"/>
                  </a:lnTo>
                  <a:lnTo>
                    <a:pt x="254" y="65"/>
                  </a:lnTo>
                  <a:lnTo>
                    <a:pt x="246" y="80"/>
                  </a:lnTo>
                  <a:lnTo>
                    <a:pt x="237" y="94"/>
                  </a:lnTo>
                  <a:lnTo>
                    <a:pt x="226" y="111"/>
                  </a:lnTo>
                  <a:lnTo>
                    <a:pt x="213" y="126"/>
                  </a:lnTo>
                  <a:lnTo>
                    <a:pt x="199" y="141"/>
                  </a:lnTo>
                  <a:lnTo>
                    <a:pt x="182" y="154"/>
                  </a:lnTo>
                  <a:lnTo>
                    <a:pt x="164" y="164"/>
                  </a:lnTo>
                  <a:lnTo>
                    <a:pt x="143" y="172"/>
                  </a:lnTo>
                  <a:lnTo>
                    <a:pt x="121" y="176"/>
                  </a:lnTo>
                  <a:lnTo>
                    <a:pt x="96" y="174"/>
                  </a:lnTo>
                  <a:lnTo>
                    <a:pt x="69" y="169"/>
                  </a:lnTo>
                  <a:lnTo>
                    <a:pt x="41" y="157"/>
                  </a:lnTo>
                  <a:lnTo>
                    <a:pt x="9" y="139"/>
                  </a:lnTo>
                  <a:lnTo>
                    <a:pt x="12" y="141"/>
                  </a:lnTo>
                  <a:lnTo>
                    <a:pt x="20" y="143"/>
                  </a:lnTo>
                  <a:lnTo>
                    <a:pt x="31" y="146"/>
                  </a:lnTo>
                  <a:lnTo>
                    <a:pt x="48" y="148"/>
                  </a:lnTo>
                  <a:lnTo>
                    <a:pt x="67" y="150"/>
                  </a:lnTo>
                  <a:lnTo>
                    <a:pt x="87" y="150"/>
                  </a:lnTo>
                  <a:lnTo>
                    <a:pt x="108" y="146"/>
                  </a:lnTo>
                  <a:lnTo>
                    <a:pt x="130" y="138"/>
                  </a:lnTo>
                  <a:lnTo>
                    <a:pt x="152" y="125"/>
                  </a:lnTo>
                  <a:lnTo>
                    <a:pt x="150" y="126"/>
                  </a:lnTo>
                  <a:lnTo>
                    <a:pt x="141" y="129"/>
                  </a:lnTo>
                  <a:lnTo>
                    <a:pt x="126" y="131"/>
                  </a:lnTo>
                  <a:lnTo>
                    <a:pt x="109" y="135"/>
                  </a:lnTo>
                  <a:lnTo>
                    <a:pt x="89" y="138"/>
                  </a:lnTo>
                  <a:lnTo>
                    <a:pt x="67" y="138"/>
                  </a:lnTo>
                  <a:lnTo>
                    <a:pt x="43" y="134"/>
                  </a:lnTo>
                  <a:lnTo>
                    <a:pt x="21" y="128"/>
                  </a:lnTo>
                  <a:lnTo>
                    <a:pt x="0" y="116"/>
                  </a:lnTo>
                  <a:lnTo>
                    <a:pt x="0" y="115"/>
                  </a:lnTo>
                  <a:lnTo>
                    <a:pt x="3" y="109"/>
                  </a:lnTo>
                  <a:lnTo>
                    <a:pt x="7" y="100"/>
                  </a:lnTo>
                  <a:lnTo>
                    <a:pt x="12" y="90"/>
                  </a:lnTo>
                  <a:lnTo>
                    <a:pt x="18" y="78"/>
                  </a:lnTo>
                  <a:lnTo>
                    <a:pt x="26" y="65"/>
                  </a:lnTo>
                  <a:lnTo>
                    <a:pt x="37" y="52"/>
                  </a:lnTo>
                  <a:lnTo>
                    <a:pt x="50" y="39"/>
                  </a:lnTo>
                  <a:lnTo>
                    <a:pt x="64" y="28"/>
                  </a:lnTo>
                  <a:lnTo>
                    <a:pt x="81" y="17"/>
                  </a:lnTo>
                  <a:lnTo>
                    <a:pt x="100" y="8"/>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35" name="任意多边形: 形状 34"/>
            <p:cNvSpPr>
              <a:spLocks/>
            </p:cNvSpPr>
            <p:nvPr/>
          </p:nvSpPr>
          <p:spPr bwMode="auto">
            <a:xfrm>
              <a:off x="3631853" y="2258219"/>
              <a:ext cx="423863" cy="280988"/>
            </a:xfrm>
            <a:custGeom>
              <a:avLst/>
              <a:gdLst>
                <a:gd name="T0" fmla="*/ 145 w 267"/>
                <a:gd name="T1" fmla="*/ 0 h 177"/>
                <a:gd name="T2" fmla="*/ 172 w 267"/>
                <a:gd name="T3" fmla="*/ 3 h 177"/>
                <a:gd name="T4" fmla="*/ 201 w 267"/>
                <a:gd name="T5" fmla="*/ 8 h 177"/>
                <a:gd name="T6" fmla="*/ 232 w 267"/>
                <a:gd name="T7" fmla="*/ 20 h 177"/>
                <a:gd name="T8" fmla="*/ 267 w 267"/>
                <a:gd name="T9" fmla="*/ 36 h 177"/>
                <a:gd name="T10" fmla="*/ 267 w 267"/>
                <a:gd name="T11" fmla="*/ 38 h 177"/>
                <a:gd name="T12" fmla="*/ 264 w 267"/>
                <a:gd name="T13" fmla="*/ 44 h 177"/>
                <a:gd name="T14" fmla="*/ 260 w 267"/>
                <a:gd name="T15" fmla="*/ 53 h 177"/>
                <a:gd name="T16" fmla="*/ 254 w 267"/>
                <a:gd name="T17" fmla="*/ 66 h 177"/>
                <a:gd name="T18" fmla="*/ 247 w 267"/>
                <a:gd name="T19" fmla="*/ 81 h 177"/>
                <a:gd name="T20" fmla="*/ 238 w 267"/>
                <a:gd name="T21" fmla="*/ 95 h 177"/>
                <a:gd name="T22" fmla="*/ 227 w 267"/>
                <a:gd name="T23" fmla="*/ 112 h 177"/>
                <a:gd name="T24" fmla="*/ 214 w 267"/>
                <a:gd name="T25" fmla="*/ 127 h 177"/>
                <a:gd name="T26" fmla="*/ 199 w 267"/>
                <a:gd name="T27" fmla="*/ 142 h 177"/>
                <a:gd name="T28" fmla="*/ 182 w 267"/>
                <a:gd name="T29" fmla="*/ 155 h 177"/>
                <a:gd name="T30" fmla="*/ 164 w 267"/>
                <a:gd name="T31" fmla="*/ 165 h 177"/>
                <a:gd name="T32" fmla="*/ 143 w 267"/>
                <a:gd name="T33" fmla="*/ 173 h 177"/>
                <a:gd name="T34" fmla="*/ 121 w 267"/>
                <a:gd name="T35" fmla="*/ 177 h 177"/>
                <a:gd name="T36" fmla="*/ 97 w 267"/>
                <a:gd name="T37" fmla="*/ 175 h 177"/>
                <a:gd name="T38" fmla="*/ 69 w 267"/>
                <a:gd name="T39" fmla="*/ 170 h 177"/>
                <a:gd name="T40" fmla="*/ 41 w 267"/>
                <a:gd name="T41" fmla="*/ 158 h 177"/>
                <a:gd name="T42" fmla="*/ 10 w 267"/>
                <a:gd name="T43" fmla="*/ 140 h 177"/>
                <a:gd name="T44" fmla="*/ 12 w 267"/>
                <a:gd name="T45" fmla="*/ 142 h 177"/>
                <a:gd name="T46" fmla="*/ 20 w 267"/>
                <a:gd name="T47" fmla="*/ 144 h 177"/>
                <a:gd name="T48" fmla="*/ 33 w 267"/>
                <a:gd name="T49" fmla="*/ 147 h 177"/>
                <a:gd name="T50" fmla="*/ 49 w 267"/>
                <a:gd name="T51" fmla="*/ 149 h 177"/>
                <a:gd name="T52" fmla="*/ 67 w 267"/>
                <a:gd name="T53" fmla="*/ 151 h 177"/>
                <a:gd name="T54" fmla="*/ 88 w 267"/>
                <a:gd name="T55" fmla="*/ 151 h 177"/>
                <a:gd name="T56" fmla="*/ 110 w 267"/>
                <a:gd name="T57" fmla="*/ 147 h 177"/>
                <a:gd name="T58" fmla="*/ 132 w 267"/>
                <a:gd name="T59" fmla="*/ 139 h 177"/>
                <a:gd name="T60" fmla="*/ 154 w 267"/>
                <a:gd name="T61" fmla="*/ 126 h 177"/>
                <a:gd name="T62" fmla="*/ 150 w 267"/>
                <a:gd name="T63" fmla="*/ 127 h 177"/>
                <a:gd name="T64" fmla="*/ 141 w 267"/>
                <a:gd name="T65" fmla="*/ 130 h 177"/>
                <a:gd name="T66" fmla="*/ 127 w 267"/>
                <a:gd name="T67" fmla="*/ 132 h 177"/>
                <a:gd name="T68" fmla="*/ 110 w 267"/>
                <a:gd name="T69" fmla="*/ 136 h 177"/>
                <a:gd name="T70" fmla="*/ 89 w 267"/>
                <a:gd name="T71" fmla="*/ 138 h 177"/>
                <a:gd name="T72" fmla="*/ 67 w 267"/>
                <a:gd name="T73" fmla="*/ 139 h 177"/>
                <a:gd name="T74" fmla="*/ 45 w 267"/>
                <a:gd name="T75" fmla="*/ 135 h 177"/>
                <a:gd name="T76" fmla="*/ 21 w 267"/>
                <a:gd name="T77" fmla="*/ 129 h 177"/>
                <a:gd name="T78" fmla="*/ 0 w 267"/>
                <a:gd name="T79" fmla="*/ 117 h 177"/>
                <a:gd name="T80" fmla="*/ 2 w 267"/>
                <a:gd name="T81" fmla="*/ 116 h 177"/>
                <a:gd name="T82" fmla="*/ 3 w 267"/>
                <a:gd name="T83" fmla="*/ 110 h 177"/>
                <a:gd name="T84" fmla="*/ 7 w 267"/>
                <a:gd name="T85" fmla="*/ 101 h 177"/>
                <a:gd name="T86" fmla="*/ 12 w 267"/>
                <a:gd name="T87" fmla="*/ 91 h 177"/>
                <a:gd name="T88" fmla="*/ 19 w 267"/>
                <a:gd name="T89" fmla="*/ 79 h 177"/>
                <a:gd name="T90" fmla="*/ 28 w 267"/>
                <a:gd name="T91" fmla="*/ 66 h 177"/>
                <a:gd name="T92" fmla="*/ 38 w 267"/>
                <a:gd name="T93" fmla="*/ 53 h 177"/>
                <a:gd name="T94" fmla="*/ 50 w 267"/>
                <a:gd name="T95" fmla="*/ 40 h 177"/>
                <a:gd name="T96" fmla="*/ 64 w 267"/>
                <a:gd name="T97" fmla="*/ 29 h 177"/>
                <a:gd name="T98" fmla="*/ 81 w 267"/>
                <a:gd name="T99" fmla="*/ 18 h 177"/>
                <a:gd name="T100" fmla="*/ 101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2" y="3"/>
                  </a:lnTo>
                  <a:lnTo>
                    <a:pt x="201" y="8"/>
                  </a:lnTo>
                  <a:lnTo>
                    <a:pt x="232" y="20"/>
                  </a:lnTo>
                  <a:lnTo>
                    <a:pt x="267" y="36"/>
                  </a:lnTo>
                  <a:lnTo>
                    <a:pt x="267" y="38"/>
                  </a:lnTo>
                  <a:lnTo>
                    <a:pt x="264" y="44"/>
                  </a:lnTo>
                  <a:lnTo>
                    <a:pt x="260" y="53"/>
                  </a:lnTo>
                  <a:lnTo>
                    <a:pt x="254" y="66"/>
                  </a:lnTo>
                  <a:lnTo>
                    <a:pt x="247" y="81"/>
                  </a:lnTo>
                  <a:lnTo>
                    <a:pt x="238" y="95"/>
                  </a:lnTo>
                  <a:lnTo>
                    <a:pt x="227" y="112"/>
                  </a:lnTo>
                  <a:lnTo>
                    <a:pt x="214" y="127"/>
                  </a:lnTo>
                  <a:lnTo>
                    <a:pt x="199" y="142"/>
                  </a:lnTo>
                  <a:lnTo>
                    <a:pt x="182" y="155"/>
                  </a:lnTo>
                  <a:lnTo>
                    <a:pt x="164" y="165"/>
                  </a:lnTo>
                  <a:lnTo>
                    <a:pt x="143" y="173"/>
                  </a:lnTo>
                  <a:lnTo>
                    <a:pt x="121" y="177"/>
                  </a:lnTo>
                  <a:lnTo>
                    <a:pt x="97" y="175"/>
                  </a:lnTo>
                  <a:lnTo>
                    <a:pt x="69" y="170"/>
                  </a:lnTo>
                  <a:lnTo>
                    <a:pt x="41" y="158"/>
                  </a:lnTo>
                  <a:lnTo>
                    <a:pt x="10" y="140"/>
                  </a:lnTo>
                  <a:lnTo>
                    <a:pt x="12" y="142"/>
                  </a:lnTo>
                  <a:lnTo>
                    <a:pt x="20" y="144"/>
                  </a:lnTo>
                  <a:lnTo>
                    <a:pt x="33" y="147"/>
                  </a:lnTo>
                  <a:lnTo>
                    <a:pt x="49" y="149"/>
                  </a:lnTo>
                  <a:lnTo>
                    <a:pt x="67" y="151"/>
                  </a:lnTo>
                  <a:lnTo>
                    <a:pt x="88" y="151"/>
                  </a:lnTo>
                  <a:lnTo>
                    <a:pt x="110" y="147"/>
                  </a:lnTo>
                  <a:lnTo>
                    <a:pt x="132" y="139"/>
                  </a:lnTo>
                  <a:lnTo>
                    <a:pt x="154" y="126"/>
                  </a:lnTo>
                  <a:lnTo>
                    <a:pt x="150" y="127"/>
                  </a:lnTo>
                  <a:lnTo>
                    <a:pt x="141" y="130"/>
                  </a:lnTo>
                  <a:lnTo>
                    <a:pt x="127" y="132"/>
                  </a:lnTo>
                  <a:lnTo>
                    <a:pt x="110" y="136"/>
                  </a:lnTo>
                  <a:lnTo>
                    <a:pt x="89" y="138"/>
                  </a:lnTo>
                  <a:lnTo>
                    <a:pt x="67" y="139"/>
                  </a:lnTo>
                  <a:lnTo>
                    <a:pt x="45" y="135"/>
                  </a:lnTo>
                  <a:lnTo>
                    <a:pt x="21" y="129"/>
                  </a:lnTo>
                  <a:lnTo>
                    <a:pt x="0" y="117"/>
                  </a:lnTo>
                  <a:lnTo>
                    <a:pt x="2" y="116"/>
                  </a:lnTo>
                  <a:lnTo>
                    <a:pt x="3" y="110"/>
                  </a:lnTo>
                  <a:lnTo>
                    <a:pt x="7" y="101"/>
                  </a:lnTo>
                  <a:lnTo>
                    <a:pt x="12" y="91"/>
                  </a:lnTo>
                  <a:lnTo>
                    <a:pt x="19" y="79"/>
                  </a:lnTo>
                  <a:lnTo>
                    <a:pt x="28" y="66"/>
                  </a:lnTo>
                  <a:lnTo>
                    <a:pt x="38" y="53"/>
                  </a:lnTo>
                  <a:lnTo>
                    <a:pt x="50" y="40"/>
                  </a:lnTo>
                  <a:lnTo>
                    <a:pt x="64" y="29"/>
                  </a:lnTo>
                  <a:lnTo>
                    <a:pt x="81" y="18"/>
                  </a:lnTo>
                  <a:lnTo>
                    <a:pt x="101" y="9"/>
                  </a:lnTo>
                  <a:lnTo>
                    <a:pt x="121" y="3"/>
                  </a:lnTo>
                  <a:lnTo>
                    <a:pt x="14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36" name="任意多边形: 形状 35"/>
            <p:cNvSpPr>
              <a:spLocks/>
            </p:cNvSpPr>
            <p:nvPr/>
          </p:nvSpPr>
          <p:spPr bwMode="auto">
            <a:xfrm>
              <a:off x="4027140" y="2499519"/>
              <a:ext cx="422275" cy="277813"/>
            </a:xfrm>
            <a:custGeom>
              <a:avLst/>
              <a:gdLst>
                <a:gd name="T0" fmla="*/ 145 w 266"/>
                <a:gd name="T1" fmla="*/ 0 h 175"/>
                <a:gd name="T2" fmla="*/ 171 w 266"/>
                <a:gd name="T3" fmla="*/ 1 h 175"/>
                <a:gd name="T4" fmla="*/ 200 w 266"/>
                <a:gd name="T5" fmla="*/ 8 h 175"/>
                <a:gd name="T6" fmla="*/ 232 w 266"/>
                <a:gd name="T7" fmla="*/ 18 h 175"/>
                <a:gd name="T8" fmla="*/ 266 w 266"/>
                <a:gd name="T9" fmla="*/ 35 h 175"/>
                <a:gd name="T10" fmla="*/ 266 w 266"/>
                <a:gd name="T11" fmla="*/ 38 h 175"/>
                <a:gd name="T12" fmla="*/ 264 w 266"/>
                <a:gd name="T13" fmla="*/ 44 h 175"/>
                <a:gd name="T14" fmla="*/ 260 w 266"/>
                <a:gd name="T15" fmla="*/ 53 h 175"/>
                <a:gd name="T16" fmla="*/ 253 w 266"/>
                <a:gd name="T17" fmla="*/ 66 h 175"/>
                <a:gd name="T18" fmla="*/ 247 w 266"/>
                <a:gd name="T19" fmla="*/ 79 h 175"/>
                <a:gd name="T20" fmla="*/ 238 w 266"/>
                <a:gd name="T21" fmla="*/ 95 h 175"/>
                <a:gd name="T22" fmla="*/ 226 w 266"/>
                <a:gd name="T23" fmla="*/ 110 h 175"/>
                <a:gd name="T24" fmla="*/ 213 w 266"/>
                <a:gd name="T25" fmla="*/ 126 h 175"/>
                <a:gd name="T26" fmla="*/ 199 w 266"/>
                <a:gd name="T27" fmla="*/ 141 h 175"/>
                <a:gd name="T28" fmla="*/ 182 w 266"/>
                <a:gd name="T29" fmla="*/ 153 h 175"/>
                <a:gd name="T30" fmla="*/ 163 w 266"/>
                <a:gd name="T31" fmla="*/ 165 h 175"/>
                <a:gd name="T32" fmla="*/ 143 w 266"/>
                <a:gd name="T33" fmla="*/ 173 h 175"/>
                <a:gd name="T34" fmla="*/ 121 w 266"/>
                <a:gd name="T35" fmla="*/ 175 h 175"/>
                <a:gd name="T36" fmla="*/ 96 w 266"/>
                <a:gd name="T37" fmla="*/ 175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7 h 175"/>
                <a:gd name="T50" fmla="*/ 48 w 266"/>
                <a:gd name="T51" fmla="*/ 149 h 175"/>
                <a:gd name="T52" fmla="*/ 66 w 266"/>
                <a:gd name="T53" fmla="*/ 151 h 175"/>
                <a:gd name="T54" fmla="*/ 87 w 266"/>
                <a:gd name="T55" fmla="*/ 151 h 175"/>
                <a:gd name="T56" fmla="*/ 109 w 266"/>
                <a:gd name="T57" fmla="*/ 147 h 175"/>
                <a:gd name="T58" fmla="*/ 131 w 266"/>
                <a:gd name="T59" fmla="*/ 138 h 175"/>
                <a:gd name="T60" fmla="*/ 153 w 266"/>
                <a:gd name="T61" fmla="*/ 125 h 175"/>
                <a:gd name="T62" fmla="*/ 149 w 266"/>
                <a:gd name="T63" fmla="*/ 126 h 175"/>
                <a:gd name="T64" fmla="*/ 140 w 266"/>
                <a:gd name="T65" fmla="*/ 128 h 175"/>
                <a:gd name="T66" fmla="*/ 127 w 266"/>
                <a:gd name="T67" fmla="*/ 132 h 175"/>
                <a:gd name="T68" fmla="*/ 109 w 266"/>
                <a:gd name="T69" fmla="*/ 136 h 175"/>
                <a:gd name="T70" fmla="*/ 88 w 266"/>
                <a:gd name="T71" fmla="*/ 138 h 175"/>
                <a:gd name="T72" fmla="*/ 66 w 266"/>
                <a:gd name="T73" fmla="*/ 138 h 175"/>
                <a:gd name="T74" fmla="*/ 44 w 266"/>
                <a:gd name="T75" fmla="*/ 135 h 175"/>
                <a:gd name="T76" fmla="*/ 22 w 266"/>
                <a:gd name="T77" fmla="*/ 128 h 175"/>
                <a:gd name="T78" fmla="*/ 0 w 266"/>
                <a:gd name="T79" fmla="*/ 117 h 175"/>
                <a:gd name="T80" fmla="*/ 1 w 266"/>
                <a:gd name="T81" fmla="*/ 114 h 175"/>
                <a:gd name="T82" fmla="*/ 2 w 266"/>
                <a:gd name="T83" fmla="*/ 109 h 175"/>
                <a:gd name="T84" fmla="*/ 6 w 266"/>
                <a:gd name="T85" fmla="*/ 101 h 175"/>
                <a:gd name="T86" fmla="*/ 11 w 266"/>
                <a:gd name="T87" fmla="*/ 91 h 175"/>
                <a:gd name="T88" fmla="*/ 18 w 266"/>
                <a:gd name="T89" fmla="*/ 79 h 175"/>
                <a:gd name="T90" fmla="*/ 27 w 266"/>
                <a:gd name="T91" fmla="*/ 66 h 175"/>
                <a:gd name="T92" fmla="*/ 37 w 266"/>
                <a:gd name="T93" fmla="*/ 53 h 175"/>
                <a:gd name="T94" fmla="*/ 49 w 266"/>
                <a:gd name="T95" fmla="*/ 40 h 175"/>
                <a:gd name="T96" fmla="*/ 65 w 266"/>
                <a:gd name="T97" fmla="*/ 27 h 175"/>
                <a:gd name="T98" fmla="*/ 80 w 266"/>
                <a:gd name="T99" fmla="*/ 17 h 175"/>
                <a:gd name="T100" fmla="*/ 100 w 266"/>
                <a:gd name="T101" fmla="*/ 9 h 175"/>
                <a:gd name="T102" fmla="*/ 121 w 266"/>
                <a:gd name="T103" fmla="*/ 3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8"/>
                  </a:lnTo>
                  <a:lnTo>
                    <a:pt x="232" y="18"/>
                  </a:lnTo>
                  <a:lnTo>
                    <a:pt x="266" y="35"/>
                  </a:lnTo>
                  <a:lnTo>
                    <a:pt x="266" y="38"/>
                  </a:lnTo>
                  <a:lnTo>
                    <a:pt x="264" y="44"/>
                  </a:lnTo>
                  <a:lnTo>
                    <a:pt x="260" y="53"/>
                  </a:lnTo>
                  <a:lnTo>
                    <a:pt x="253" y="66"/>
                  </a:lnTo>
                  <a:lnTo>
                    <a:pt x="247" y="79"/>
                  </a:lnTo>
                  <a:lnTo>
                    <a:pt x="238" y="95"/>
                  </a:lnTo>
                  <a:lnTo>
                    <a:pt x="226" y="110"/>
                  </a:lnTo>
                  <a:lnTo>
                    <a:pt x="213" y="126"/>
                  </a:lnTo>
                  <a:lnTo>
                    <a:pt x="199" y="141"/>
                  </a:lnTo>
                  <a:lnTo>
                    <a:pt x="182" y="153"/>
                  </a:lnTo>
                  <a:lnTo>
                    <a:pt x="163" y="165"/>
                  </a:lnTo>
                  <a:lnTo>
                    <a:pt x="143" y="173"/>
                  </a:lnTo>
                  <a:lnTo>
                    <a:pt x="121" y="175"/>
                  </a:lnTo>
                  <a:lnTo>
                    <a:pt x="96" y="175"/>
                  </a:lnTo>
                  <a:lnTo>
                    <a:pt x="70" y="169"/>
                  </a:lnTo>
                  <a:lnTo>
                    <a:pt x="40" y="157"/>
                  </a:lnTo>
                  <a:lnTo>
                    <a:pt x="9" y="139"/>
                  </a:lnTo>
                  <a:lnTo>
                    <a:pt x="13" y="140"/>
                  </a:lnTo>
                  <a:lnTo>
                    <a:pt x="20" y="143"/>
                  </a:lnTo>
                  <a:lnTo>
                    <a:pt x="32" y="147"/>
                  </a:lnTo>
                  <a:lnTo>
                    <a:pt x="48" y="149"/>
                  </a:lnTo>
                  <a:lnTo>
                    <a:pt x="66" y="151"/>
                  </a:lnTo>
                  <a:lnTo>
                    <a:pt x="87" y="151"/>
                  </a:lnTo>
                  <a:lnTo>
                    <a:pt x="109" y="147"/>
                  </a:lnTo>
                  <a:lnTo>
                    <a:pt x="131" y="138"/>
                  </a:lnTo>
                  <a:lnTo>
                    <a:pt x="153" y="125"/>
                  </a:lnTo>
                  <a:lnTo>
                    <a:pt x="149" y="126"/>
                  </a:lnTo>
                  <a:lnTo>
                    <a:pt x="140" y="128"/>
                  </a:lnTo>
                  <a:lnTo>
                    <a:pt x="127" y="132"/>
                  </a:lnTo>
                  <a:lnTo>
                    <a:pt x="109" y="136"/>
                  </a:lnTo>
                  <a:lnTo>
                    <a:pt x="88" y="138"/>
                  </a:lnTo>
                  <a:lnTo>
                    <a:pt x="66" y="138"/>
                  </a:lnTo>
                  <a:lnTo>
                    <a:pt x="44" y="135"/>
                  </a:lnTo>
                  <a:lnTo>
                    <a:pt x="22" y="128"/>
                  </a:lnTo>
                  <a:lnTo>
                    <a:pt x="0" y="117"/>
                  </a:lnTo>
                  <a:lnTo>
                    <a:pt x="1" y="114"/>
                  </a:lnTo>
                  <a:lnTo>
                    <a:pt x="2" y="109"/>
                  </a:lnTo>
                  <a:lnTo>
                    <a:pt x="6" y="101"/>
                  </a:lnTo>
                  <a:lnTo>
                    <a:pt x="11" y="91"/>
                  </a:lnTo>
                  <a:lnTo>
                    <a:pt x="18" y="79"/>
                  </a:lnTo>
                  <a:lnTo>
                    <a:pt x="27" y="66"/>
                  </a:lnTo>
                  <a:lnTo>
                    <a:pt x="37" y="53"/>
                  </a:lnTo>
                  <a:lnTo>
                    <a:pt x="49" y="40"/>
                  </a:lnTo>
                  <a:lnTo>
                    <a:pt x="65" y="27"/>
                  </a:lnTo>
                  <a:lnTo>
                    <a:pt x="80" y="17"/>
                  </a:lnTo>
                  <a:lnTo>
                    <a:pt x="100"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37" name="任意多边形: 形状 36"/>
            <p:cNvSpPr>
              <a:spLocks/>
            </p:cNvSpPr>
            <p:nvPr/>
          </p:nvSpPr>
          <p:spPr bwMode="auto">
            <a:xfrm>
              <a:off x="4374803" y="1786731"/>
              <a:ext cx="280988" cy="422275"/>
            </a:xfrm>
            <a:custGeom>
              <a:avLst/>
              <a:gdLst>
                <a:gd name="T0" fmla="*/ 35 w 177"/>
                <a:gd name="T1" fmla="*/ 0 h 266"/>
                <a:gd name="T2" fmla="*/ 38 w 177"/>
                <a:gd name="T3" fmla="*/ 1 h 266"/>
                <a:gd name="T4" fmla="*/ 45 w 177"/>
                <a:gd name="T5" fmla="*/ 4 h 266"/>
                <a:gd name="T6" fmla="*/ 54 w 177"/>
                <a:gd name="T7" fmla="*/ 8 h 266"/>
                <a:gd name="T8" fmla="*/ 67 w 177"/>
                <a:gd name="T9" fmla="*/ 13 h 266"/>
                <a:gd name="T10" fmla="*/ 81 w 177"/>
                <a:gd name="T11" fmla="*/ 21 h 266"/>
                <a:gd name="T12" fmla="*/ 95 w 177"/>
                <a:gd name="T13" fmla="*/ 30 h 266"/>
                <a:gd name="T14" fmla="*/ 111 w 177"/>
                <a:gd name="T15" fmla="*/ 40 h 266"/>
                <a:gd name="T16" fmla="*/ 126 w 177"/>
                <a:gd name="T17" fmla="*/ 53 h 266"/>
                <a:gd name="T18" fmla="*/ 142 w 177"/>
                <a:gd name="T19" fmla="*/ 67 h 266"/>
                <a:gd name="T20" fmla="*/ 155 w 177"/>
                <a:gd name="T21" fmla="*/ 84 h 266"/>
                <a:gd name="T22" fmla="*/ 165 w 177"/>
                <a:gd name="T23" fmla="*/ 102 h 266"/>
                <a:gd name="T24" fmla="*/ 173 w 177"/>
                <a:gd name="T25" fmla="*/ 123 h 266"/>
                <a:gd name="T26" fmla="*/ 177 w 177"/>
                <a:gd name="T27" fmla="*/ 146 h 266"/>
                <a:gd name="T28" fmla="*/ 176 w 177"/>
                <a:gd name="T29" fmla="*/ 171 h 266"/>
                <a:gd name="T30" fmla="*/ 171 w 177"/>
                <a:gd name="T31" fmla="*/ 197 h 266"/>
                <a:gd name="T32" fmla="*/ 159 w 177"/>
                <a:gd name="T33" fmla="*/ 226 h 266"/>
                <a:gd name="T34" fmla="*/ 141 w 177"/>
                <a:gd name="T35" fmla="*/ 257 h 266"/>
                <a:gd name="T36" fmla="*/ 141 w 177"/>
                <a:gd name="T37" fmla="*/ 254 h 266"/>
                <a:gd name="T38" fmla="*/ 143 w 177"/>
                <a:gd name="T39" fmla="*/ 246 h 266"/>
                <a:gd name="T40" fmla="*/ 147 w 177"/>
                <a:gd name="T41" fmla="*/ 235 h 266"/>
                <a:gd name="T42" fmla="*/ 150 w 177"/>
                <a:gd name="T43" fmla="*/ 219 h 266"/>
                <a:gd name="T44" fmla="*/ 151 w 177"/>
                <a:gd name="T45" fmla="*/ 200 h 266"/>
                <a:gd name="T46" fmla="*/ 151 w 177"/>
                <a:gd name="T47" fmla="*/ 180 h 266"/>
                <a:gd name="T48" fmla="*/ 147 w 177"/>
                <a:gd name="T49" fmla="*/ 158 h 266"/>
                <a:gd name="T50" fmla="*/ 139 w 177"/>
                <a:gd name="T51" fmla="*/ 136 h 266"/>
                <a:gd name="T52" fmla="*/ 126 w 177"/>
                <a:gd name="T53" fmla="*/ 114 h 266"/>
                <a:gd name="T54" fmla="*/ 128 w 177"/>
                <a:gd name="T55" fmla="*/ 117 h 266"/>
                <a:gd name="T56" fmla="*/ 130 w 177"/>
                <a:gd name="T57" fmla="*/ 126 h 266"/>
                <a:gd name="T58" fmla="*/ 133 w 177"/>
                <a:gd name="T59" fmla="*/ 140 h 266"/>
                <a:gd name="T60" fmla="*/ 137 w 177"/>
                <a:gd name="T61" fmla="*/ 158 h 266"/>
                <a:gd name="T62" fmla="*/ 138 w 177"/>
                <a:gd name="T63" fmla="*/ 178 h 266"/>
                <a:gd name="T64" fmla="*/ 138 w 177"/>
                <a:gd name="T65" fmla="*/ 200 h 266"/>
                <a:gd name="T66" fmla="*/ 136 w 177"/>
                <a:gd name="T67" fmla="*/ 223 h 266"/>
                <a:gd name="T68" fmla="*/ 129 w 177"/>
                <a:gd name="T69" fmla="*/ 245 h 266"/>
                <a:gd name="T70" fmla="*/ 117 w 177"/>
                <a:gd name="T71" fmla="*/ 266 h 266"/>
                <a:gd name="T72" fmla="*/ 116 w 177"/>
                <a:gd name="T73" fmla="*/ 266 h 266"/>
                <a:gd name="T74" fmla="*/ 110 w 177"/>
                <a:gd name="T75" fmla="*/ 263 h 266"/>
                <a:gd name="T76" fmla="*/ 102 w 177"/>
                <a:gd name="T77" fmla="*/ 261 h 266"/>
                <a:gd name="T78" fmla="*/ 91 w 177"/>
                <a:gd name="T79" fmla="*/ 256 h 266"/>
                <a:gd name="T80" fmla="*/ 80 w 177"/>
                <a:gd name="T81" fmla="*/ 248 h 266"/>
                <a:gd name="T82" fmla="*/ 67 w 177"/>
                <a:gd name="T83" fmla="*/ 240 h 266"/>
                <a:gd name="T84" fmla="*/ 54 w 177"/>
                <a:gd name="T85" fmla="*/ 230 h 266"/>
                <a:gd name="T86" fmla="*/ 41 w 177"/>
                <a:gd name="T87" fmla="*/ 217 h 266"/>
                <a:gd name="T88" fmla="*/ 29 w 177"/>
                <a:gd name="T89" fmla="*/ 202 h 266"/>
                <a:gd name="T90" fmla="*/ 17 w 177"/>
                <a:gd name="T91" fmla="*/ 185 h 266"/>
                <a:gd name="T92" fmla="*/ 9 w 177"/>
                <a:gd name="T93" fmla="*/ 167 h 266"/>
                <a:gd name="T94" fmla="*/ 3 w 177"/>
                <a:gd name="T95" fmla="*/ 145 h 266"/>
                <a:gd name="T96" fmla="*/ 0 w 177"/>
                <a:gd name="T97" fmla="*/ 122 h 266"/>
                <a:gd name="T98" fmla="*/ 2 w 177"/>
                <a:gd name="T99" fmla="*/ 96 h 266"/>
                <a:gd name="T100" fmla="*/ 8 w 177"/>
                <a:gd name="T101" fmla="*/ 66 h 266"/>
                <a:gd name="T102" fmla="*/ 19 w 177"/>
                <a:gd name="T103" fmla="*/ 35 h 266"/>
                <a:gd name="T104" fmla="*/ 35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35" y="0"/>
                  </a:moveTo>
                  <a:lnTo>
                    <a:pt x="38" y="1"/>
                  </a:lnTo>
                  <a:lnTo>
                    <a:pt x="45" y="4"/>
                  </a:lnTo>
                  <a:lnTo>
                    <a:pt x="54" y="8"/>
                  </a:lnTo>
                  <a:lnTo>
                    <a:pt x="67" y="13"/>
                  </a:lnTo>
                  <a:lnTo>
                    <a:pt x="81" y="21"/>
                  </a:lnTo>
                  <a:lnTo>
                    <a:pt x="95" y="30"/>
                  </a:lnTo>
                  <a:lnTo>
                    <a:pt x="111" y="40"/>
                  </a:lnTo>
                  <a:lnTo>
                    <a:pt x="126" y="53"/>
                  </a:lnTo>
                  <a:lnTo>
                    <a:pt x="142" y="67"/>
                  </a:lnTo>
                  <a:lnTo>
                    <a:pt x="155" y="84"/>
                  </a:lnTo>
                  <a:lnTo>
                    <a:pt x="165" y="102"/>
                  </a:lnTo>
                  <a:lnTo>
                    <a:pt x="173" y="123"/>
                  </a:lnTo>
                  <a:lnTo>
                    <a:pt x="177" y="146"/>
                  </a:lnTo>
                  <a:lnTo>
                    <a:pt x="176" y="171"/>
                  </a:lnTo>
                  <a:lnTo>
                    <a:pt x="171" y="197"/>
                  </a:lnTo>
                  <a:lnTo>
                    <a:pt x="159" y="226"/>
                  </a:lnTo>
                  <a:lnTo>
                    <a:pt x="141" y="257"/>
                  </a:lnTo>
                  <a:lnTo>
                    <a:pt x="141" y="254"/>
                  </a:lnTo>
                  <a:lnTo>
                    <a:pt x="143" y="246"/>
                  </a:lnTo>
                  <a:lnTo>
                    <a:pt x="147" y="235"/>
                  </a:lnTo>
                  <a:lnTo>
                    <a:pt x="150" y="219"/>
                  </a:lnTo>
                  <a:lnTo>
                    <a:pt x="151" y="200"/>
                  </a:lnTo>
                  <a:lnTo>
                    <a:pt x="151" y="180"/>
                  </a:lnTo>
                  <a:lnTo>
                    <a:pt x="147" y="158"/>
                  </a:lnTo>
                  <a:lnTo>
                    <a:pt x="139" y="136"/>
                  </a:lnTo>
                  <a:lnTo>
                    <a:pt x="126" y="114"/>
                  </a:lnTo>
                  <a:lnTo>
                    <a:pt x="128" y="117"/>
                  </a:lnTo>
                  <a:lnTo>
                    <a:pt x="130" y="126"/>
                  </a:lnTo>
                  <a:lnTo>
                    <a:pt x="133" y="140"/>
                  </a:lnTo>
                  <a:lnTo>
                    <a:pt x="137" y="158"/>
                  </a:lnTo>
                  <a:lnTo>
                    <a:pt x="138" y="178"/>
                  </a:lnTo>
                  <a:lnTo>
                    <a:pt x="138" y="200"/>
                  </a:lnTo>
                  <a:lnTo>
                    <a:pt x="136" y="223"/>
                  </a:lnTo>
                  <a:lnTo>
                    <a:pt x="129" y="245"/>
                  </a:lnTo>
                  <a:lnTo>
                    <a:pt x="117" y="266"/>
                  </a:lnTo>
                  <a:lnTo>
                    <a:pt x="116" y="266"/>
                  </a:lnTo>
                  <a:lnTo>
                    <a:pt x="110" y="263"/>
                  </a:lnTo>
                  <a:lnTo>
                    <a:pt x="102" y="261"/>
                  </a:lnTo>
                  <a:lnTo>
                    <a:pt x="91" y="256"/>
                  </a:lnTo>
                  <a:lnTo>
                    <a:pt x="80" y="248"/>
                  </a:lnTo>
                  <a:lnTo>
                    <a:pt x="67" y="240"/>
                  </a:lnTo>
                  <a:lnTo>
                    <a:pt x="54" y="230"/>
                  </a:lnTo>
                  <a:lnTo>
                    <a:pt x="41" y="217"/>
                  </a:lnTo>
                  <a:lnTo>
                    <a:pt x="29" y="202"/>
                  </a:lnTo>
                  <a:lnTo>
                    <a:pt x="17" y="185"/>
                  </a:lnTo>
                  <a:lnTo>
                    <a:pt x="9" y="167"/>
                  </a:lnTo>
                  <a:lnTo>
                    <a:pt x="3" y="145"/>
                  </a:lnTo>
                  <a:lnTo>
                    <a:pt x="0" y="122"/>
                  </a:lnTo>
                  <a:lnTo>
                    <a:pt x="2" y="96"/>
                  </a:lnTo>
                  <a:lnTo>
                    <a:pt x="8" y="66"/>
                  </a:lnTo>
                  <a:lnTo>
                    <a:pt x="19" y="35"/>
                  </a:lnTo>
                  <a:lnTo>
                    <a:pt x="35"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38" name="任意多边形: 形状 37"/>
            <p:cNvSpPr>
              <a:spLocks/>
            </p:cNvSpPr>
            <p:nvPr/>
          </p:nvSpPr>
          <p:spPr bwMode="auto">
            <a:xfrm>
              <a:off x="4827240" y="1767681"/>
              <a:ext cx="280988" cy="406400"/>
            </a:xfrm>
            <a:custGeom>
              <a:avLst/>
              <a:gdLst>
                <a:gd name="T0" fmla="*/ 149 w 177"/>
                <a:gd name="T1" fmla="*/ 0 h 256"/>
                <a:gd name="T2" fmla="*/ 151 w 177"/>
                <a:gd name="T3" fmla="*/ 3 h 256"/>
                <a:gd name="T4" fmla="*/ 153 w 177"/>
                <a:gd name="T5" fmla="*/ 9 h 256"/>
                <a:gd name="T6" fmla="*/ 157 w 177"/>
                <a:gd name="T7" fmla="*/ 18 h 256"/>
                <a:gd name="T8" fmla="*/ 162 w 177"/>
                <a:gd name="T9" fmla="*/ 31 h 256"/>
                <a:gd name="T10" fmla="*/ 166 w 177"/>
                <a:gd name="T11" fmla="*/ 47 h 256"/>
                <a:gd name="T12" fmla="*/ 172 w 177"/>
                <a:gd name="T13" fmla="*/ 64 h 256"/>
                <a:gd name="T14" fmla="*/ 174 w 177"/>
                <a:gd name="T15" fmla="*/ 82 h 256"/>
                <a:gd name="T16" fmla="*/ 177 w 177"/>
                <a:gd name="T17" fmla="*/ 103 h 256"/>
                <a:gd name="T18" fmla="*/ 177 w 177"/>
                <a:gd name="T19" fmla="*/ 123 h 256"/>
                <a:gd name="T20" fmla="*/ 174 w 177"/>
                <a:gd name="T21" fmla="*/ 144 h 256"/>
                <a:gd name="T22" fmla="*/ 168 w 177"/>
                <a:gd name="T23" fmla="*/ 165 h 256"/>
                <a:gd name="T24" fmla="*/ 159 w 177"/>
                <a:gd name="T25" fmla="*/ 184 h 256"/>
                <a:gd name="T26" fmla="*/ 146 w 177"/>
                <a:gd name="T27" fmla="*/ 203 h 256"/>
                <a:gd name="T28" fmla="*/ 129 w 177"/>
                <a:gd name="T29" fmla="*/ 219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7 w 177"/>
                <a:gd name="T57" fmla="*/ 156 h 256"/>
                <a:gd name="T58" fmla="*/ 120 w 177"/>
                <a:gd name="T59" fmla="*/ 168 h 256"/>
                <a:gd name="T60" fmla="*/ 109 w 177"/>
                <a:gd name="T61" fmla="*/ 183 h 256"/>
                <a:gd name="T62" fmla="*/ 96 w 177"/>
                <a:gd name="T63" fmla="*/ 199 h 256"/>
                <a:gd name="T64" fmla="*/ 81 w 177"/>
                <a:gd name="T65" fmla="*/ 214 h 256"/>
                <a:gd name="T66" fmla="*/ 62 w 177"/>
                <a:gd name="T67" fmla="*/ 229 h 256"/>
                <a:gd name="T68" fmla="*/ 42 w 177"/>
                <a:gd name="T69" fmla="*/ 240 h 256"/>
                <a:gd name="T70" fmla="*/ 18 w 177"/>
                <a:gd name="T71" fmla="*/ 247 h 256"/>
                <a:gd name="T72" fmla="*/ 18 w 177"/>
                <a:gd name="T73" fmla="*/ 244 h 256"/>
                <a:gd name="T74" fmla="*/ 16 w 177"/>
                <a:gd name="T75" fmla="*/ 239 h 256"/>
                <a:gd name="T76" fmla="*/ 12 w 177"/>
                <a:gd name="T77" fmla="*/ 230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7 h 256"/>
                <a:gd name="T90" fmla="*/ 9 w 177"/>
                <a:gd name="T91" fmla="*/ 107 h 256"/>
                <a:gd name="T92" fmla="*/ 19 w 177"/>
                <a:gd name="T93" fmla="*/ 86 h 256"/>
                <a:gd name="T94" fmla="*/ 35 w 177"/>
                <a:gd name="T95" fmla="*/ 66 h 256"/>
                <a:gd name="T96" fmla="*/ 55 w 177"/>
                <a:gd name="T97" fmla="*/ 47 h 256"/>
                <a:gd name="T98" fmla="*/ 79 w 177"/>
                <a:gd name="T99" fmla="*/ 30 h 256"/>
                <a:gd name="T100" fmla="*/ 112 w 177"/>
                <a:gd name="T101" fmla="*/ 14 h 256"/>
                <a:gd name="T102" fmla="*/ 149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49" y="0"/>
                  </a:moveTo>
                  <a:lnTo>
                    <a:pt x="151" y="3"/>
                  </a:lnTo>
                  <a:lnTo>
                    <a:pt x="153" y="9"/>
                  </a:lnTo>
                  <a:lnTo>
                    <a:pt x="157" y="18"/>
                  </a:lnTo>
                  <a:lnTo>
                    <a:pt x="162" y="31"/>
                  </a:lnTo>
                  <a:lnTo>
                    <a:pt x="166" y="47"/>
                  </a:lnTo>
                  <a:lnTo>
                    <a:pt x="172" y="64"/>
                  </a:lnTo>
                  <a:lnTo>
                    <a:pt x="174" y="82"/>
                  </a:lnTo>
                  <a:lnTo>
                    <a:pt x="177" y="103"/>
                  </a:lnTo>
                  <a:lnTo>
                    <a:pt x="177" y="123"/>
                  </a:lnTo>
                  <a:lnTo>
                    <a:pt x="174" y="144"/>
                  </a:lnTo>
                  <a:lnTo>
                    <a:pt x="168" y="165"/>
                  </a:lnTo>
                  <a:lnTo>
                    <a:pt x="159" y="184"/>
                  </a:lnTo>
                  <a:lnTo>
                    <a:pt x="146" y="203"/>
                  </a:lnTo>
                  <a:lnTo>
                    <a:pt x="129" y="219"/>
                  </a:lnTo>
                  <a:lnTo>
                    <a:pt x="105" y="235"/>
                  </a:lnTo>
                  <a:lnTo>
                    <a:pt x="77" y="247"/>
                  </a:lnTo>
                  <a:lnTo>
                    <a:pt x="42" y="256"/>
                  </a:lnTo>
                  <a:lnTo>
                    <a:pt x="44" y="255"/>
                  </a:lnTo>
                  <a:lnTo>
                    <a:pt x="52" y="251"/>
                  </a:lnTo>
                  <a:lnTo>
                    <a:pt x="62" y="244"/>
                  </a:lnTo>
                  <a:lnTo>
                    <a:pt x="75" y="235"/>
                  </a:lnTo>
                  <a:lnTo>
                    <a:pt x="90" y="223"/>
                  </a:lnTo>
                  <a:lnTo>
                    <a:pt x="104" y="209"/>
                  </a:lnTo>
                  <a:lnTo>
                    <a:pt x="117" y="191"/>
                  </a:lnTo>
                  <a:lnTo>
                    <a:pt x="126" y="169"/>
                  </a:lnTo>
                  <a:lnTo>
                    <a:pt x="133" y="144"/>
                  </a:lnTo>
                  <a:lnTo>
                    <a:pt x="131" y="148"/>
                  </a:lnTo>
                  <a:lnTo>
                    <a:pt x="127" y="156"/>
                  </a:lnTo>
                  <a:lnTo>
                    <a:pt x="120" y="168"/>
                  </a:lnTo>
                  <a:lnTo>
                    <a:pt x="109" y="183"/>
                  </a:lnTo>
                  <a:lnTo>
                    <a:pt x="96" y="199"/>
                  </a:lnTo>
                  <a:lnTo>
                    <a:pt x="81" y="214"/>
                  </a:lnTo>
                  <a:lnTo>
                    <a:pt x="62" y="229"/>
                  </a:lnTo>
                  <a:lnTo>
                    <a:pt x="42" y="240"/>
                  </a:lnTo>
                  <a:lnTo>
                    <a:pt x="18" y="247"/>
                  </a:lnTo>
                  <a:lnTo>
                    <a:pt x="18" y="244"/>
                  </a:lnTo>
                  <a:lnTo>
                    <a:pt x="16" y="239"/>
                  </a:lnTo>
                  <a:lnTo>
                    <a:pt x="12" y="230"/>
                  </a:lnTo>
                  <a:lnTo>
                    <a:pt x="8" y="217"/>
                  </a:lnTo>
                  <a:lnTo>
                    <a:pt x="4" y="203"/>
                  </a:lnTo>
                  <a:lnTo>
                    <a:pt x="1" y="186"/>
                  </a:lnTo>
                  <a:lnTo>
                    <a:pt x="0" y="168"/>
                  </a:lnTo>
                  <a:lnTo>
                    <a:pt x="0" y="148"/>
                  </a:lnTo>
                  <a:lnTo>
                    <a:pt x="4" y="127"/>
                  </a:lnTo>
                  <a:lnTo>
                    <a:pt x="9" y="107"/>
                  </a:lnTo>
                  <a:lnTo>
                    <a:pt x="19" y="86"/>
                  </a:lnTo>
                  <a:lnTo>
                    <a:pt x="35" y="66"/>
                  </a:lnTo>
                  <a:lnTo>
                    <a:pt x="55" y="47"/>
                  </a:lnTo>
                  <a:lnTo>
                    <a:pt x="79" y="30"/>
                  </a:lnTo>
                  <a:lnTo>
                    <a:pt x="112" y="14"/>
                  </a:lnTo>
                  <a:lnTo>
                    <a:pt x="149"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39" name="任意多边形: 形状 38"/>
            <p:cNvSpPr>
              <a:spLocks/>
            </p:cNvSpPr>
            <p:nvPr/>
          </p:nvSpPr>
          <p:spPr bwMode="auto">
            <a:xfrm>
              <a:off x="5235228" y="2183606"/>
              <a:ext cx="423863" cy="280988"/>
            </a:xfrm>
            <a:custGeom>
              <a:avLst/>
              <a:gdLst>
                <a:gd name="T0" fmla="*/ 145 w 267"/>
                <a:gd name="T1" fmla="*/ 0 h 177"/>
                <a:gd name="T2" fmla="*/ 171 w 267"/>
                <a:gd name="T3" fmla="*/ 3 h 177"/>
                <a:gd name="T4" fmla="*/ 200 w 267"/>
                <a:gd name="T5" fmla="*/ 8 h 177"/>
                <a:gd name="T6" fmla="*/ 232 w 267"/>
                <a:gd name="T7" fmla="*/ 20 h 177"/>
                <a:gd name="T8" fmla="*/ 267 w 267"/>
                <a:gd name="T9" fmla="*/ 37 h 177"/>
                <a:gd name="T10" fmla="*/ 265 w 267"/>
                <a:gd name="T11" fmla="*/ 38 h 177"/>
                <a:gd name="T12" fmla="*/ 263 w 267"/>
                <a:gd name="T13" fmla="*/ 44 h 177"/>
                <a:gd name="T14" fmla="*/ 259 w 267"/>
                <a:gd name="T15" fmla="*/ 54 h 177"/>
                <a:gd name="T16" fmla="*/ 254 w 267"/>
                <a:gd name="T17" fmla="*/ 67 h 177"/>
                <a:gd name="T18" fmla="*/ 246 w 267"/>
                <a:gd name="T19" fmla="*/ 81 h 177"/>
                <a:gd name="T20" fmla="*/ 237 w 267"/>
                <a:gd name="T21" fmla="*/ 95 h 177"/>
                <a:gd name="T22" fmla="*/ 226 w 267"/>
                <a:gd name="T23" fmla="*/ 112 h 177"/>
                <a:gd name="T24" fmla="*/ 213 w 267"/>
                <a:gd name="T25" fmla="*/ 128 h 177"/>
                <a:gd name="T26" fmla="*/ 198 w 267"/>
                <a:gd name="T27" fmla="*/ 142 h 177"/>
                <a:gd name="T28" fmla="*/ 182 w 267"/>
                <a:gd name="T29" fmla="*/ 155 h 177"/>
                <a:gd name="T30" fmla="*/ 163 w 267"/>
                <a:gd name="T31" fmla="*/ 165 h 177"/>
                <a:gd name="T32" fmla="*/ 143 w 267"/>
                <a:gd name="T33" fmla="*/ 173 h 177"/>
                <a:gd name="T34" fmla="*/ 120 w 267"/>
                <a:gd name="T35" fmla="*/ 177 h 177"/>
                <a:gd name="T36" fmla="*/ 95 w 267"/>
                <a:gd name="T37" fmla="*/ 176 h 177"/>
                <a:gd name="T38" fmla="*/ 69 w 267"/>
                <a:gd name="T39" fmla="*/ 170 h 177"/>
                <a:gd name="T40" fmla="*/ 41 w 267"/>
                <a:gd name="T41" fmla="*/ 159 h 177"/>
                <a:gd name="T42" fmla="*/ 9 w 267"/>
                <a:gd name="T43" fmla="*/ 141 h 177"/>
                <a:gd name="T44" fmla="*/ 12 w 267"/>
                <a:gd name="T45" fmla="*/ 141 h 177"/>
                <a:gd name="T46" fmla="*/ 20 w 267"/>
                <a:gd name="T47" fmla="*/ 143 h 177"/>
                <a:gd name="T48" fmla="*/ 32 w 267"/>
                <a:gd name="T49" fmla="*/ 147 h 177"/>
                <a:gd name="T50" fmla="*/ 47 w 267"/>
                <a:gd name="T51" fmla="*/ 150 h 177"/>
                <a:gd name="T52" fmla="*/ 65 w 267"/>
                <a:gd name="T53" fmla="*/ 151 h 177"/>
                <a:gd name="T54" fmla="*/ 86 w 267"/>
                <a:gd name="T55" fmla="*/ 151 h 177"/>
                <a:gd name="T56" fmla="*/ 108 w 267"/>
                <a:gd name="T57" fmla="*/ 147 h 177"/>
                <a:gd name="T58" fmla="*/ 130 w 267"/>
                <a:gd name="T59" fmla="*/ 139 h 177"/>
                <a:gd name="T60" fmla="*/ 152 w 267"/>
                <a:gd name="T61" fmla="*/ 126 h 177"/>
                <a:gd name="T62" fmla="*/ 150 w 267"/>
                <a:gd name="T63" fmla="*/ 128 h 177"/>
                <a:gd name="T64" fmla="*/ 141 w 267"/>
                <a:gd name="T65" fmla="*/ 130 h 177"/>
                <a:gd name="T66" fmla="*/ 126 w 267"/>
                <a:gd name="T67" fmla="*/ 133 h 177"/>
                <a:gd name="T68" fmla="*/ 108 w 267"/>
                <a:gd name="T69" fmla="*/ 137 h 177"/>
                <a:gd name="T70" fmla="*/ 89 w 267"/>
                <a:gd name="T71" fmla="*/ 138 h 177"/>
                <a:gd name="T72" fmla="*/ 67 w 267"/>
                <a:gd name="T73" fmla="*/ 139 h 177"/>
                <a:gd name="T74" fmla="*/ 43 w 267"/>
                <a:gd name="T75" fmla="*/ 135 h 177"/>
                <a:gd name="T76" fmla="*/ 21 w 267"/>
                <a:gd name="T77" fmla="*/ 129 h 177"/>
                <a:gd name="T78" fmla="*/ 0 w 267"/>
                <a:gd name="T79" fmla="*/ 117 h 177"/>
                <a:gd name="T80" fmla="*/ 0 w 267"/>
                <a:gd name="T81" fmla="*/ 116 h 177"/>
                <a:gd name="T82" fmla="*/ 3 w 267"/>
                <a:gd name="T83" fmla="*/ 111 h 177"/>
                <a:gd name="T84" fmla="*/ 6 w 267"/>
                <a:gd name="T85" fmla="*/ 102 h 177"/>
                <a:gd name="T86" fmla="*/ 11 w 267"/>
                <a:gd name="T87" fmla="*/ 91 h 177"/>
                <a:gd name="T88" fmla="*/ 19 w 267"/>
                <a:gd name="T89" fmla="*/ 80 h 177"/>
                <a:gd name="T90" fmla="*/ 26 w 267"/>
                <a:gd name="T91" fmla="*/ 67 h 177"/>
                <a:gd name="T92" fmla="*/ 37 w 267"/>
                <a:gd name="T93" fmla="*/ 54 h 177"/>
                <a:gd name="T94" fmla="*/ 50 w 267"/>
                <a:gd name="T95" fmla="*/ 41 h 177"/>
                <a:gd name="T96" fmla="*/ 64 w 267"/>
                <a:gd name="T97" fmla="*/ 29 h 177"/>
                <a:gd name="T98" fmla="*/ 81 w 267"/>
                <a:gd name="T99" fmla="*/ 18 h 177"/>
                <a:gd name="T100" fmla="*/ 99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1" y="3"/>
                  </a:lnTo>
                  <a:lnTo>
                    <a:pt x="200" y="8"/>
                  </a:lnTo>
                  <a:lnTo>
                    <a:pt x="232" y="20"/>
                  </a:lnTo>
                  <a:lnTo>
                    <a:pt x="267" y="37"/>
                  </a:lnTo>
                  <a:lnTo>
                    <a:pt x="265" y="38"/>
                  </a:lnTo>
                  <a:lnTo>
                    <a:pt x="263" y="44"/>
                  </a:lnTo>
                  <a:lnTo>
                    <a:pt x="259" y="54"/>
                  </a:lnTo>
                  <a:lnTo>
                    <a:pt x="254" y="67"/>
                  </a:lnTo>
                  <a:lnTo>
                    <a:pt x="246" y="81"/>
                  </a:lnTo>
                  <a:lnTo>
                    <a:pt x="237" y="95"/>
                  </a:lnTo>
                  <a:lnTo>
                    <a:pt x="226" y="112"/>
                  </a:lnTo>
                  <a:lnTo>
                    <a:pt x="213" y="128"/>
                  </a:lnTo>
                  <a:lnTo>
                    <a:pt x="198" y="142"/>
                  </a:lnTo>
                  <a:lnTo>
                    <a:pt x="182" y="155"/>
                  </a:lnTo>
                  <a:lnTo>
                    <a:pt x="163" y="165"/>
                  </a:lnTo>
                  <a:lnTo>
                    <a:pt x="143" y="173"/>
                  </a:lnTo>
                  <a:lnTo>
                    <a:pt x="120" y="177"/>
                  </a:lnTo>
                  <a:lnTo>
                    <a:pt x="95" y="176"/>
                  </a:lnTo>
                  <a:lnTo>
                    <a:pt x="69" y="170"/>
                  </a:lnTo>
                  <a:lnTo>
                    <a:pt x="41" y="159"/>
                  </a:lnTo>
                  <a:lnTo>
                    <a:pt x="9" y="141"/>
                  </a:lnTo>
                  <a:lnTo>
                    <a:pt x="12" y="141"/>
                  </a:lnTo>
                  <a:lnTo>
                    <a:pt x="20" y="143"/>
                  </a:lnTo>
                  <a:lnTo>
                    <a:pt x="32" y="147"/>
                  </a:lnTo>
                  <a:lnTo>
                    <a:pt x="47" y="150"/>
                  </a:lnTo>
                  <a:lnTo>
                    <a:pt x="65" y="151"/>
                  </a:lnTo>
                  <a:lnTo>
                    <a:pt x="86" y="151"/>
                  </a:lnTo>
                  <a:lnTo>
                    <a:pt x="108" y="147"/>
                  </a:lnTo>
                  <a:lnTo>
                    <a:pt x="130" y="139"/>
                  </a:lnTo>
                  <a:lnTo>
                    <a:pt x="152" y="126"/>
                  </a:lnTo>
                  <a:lnTo>
                    <a:pt x="150" y="128"/>
                  </a:lnTo>
                  <a:lnTo>
                    <a:pt x="141" y="130"/>
                  </a:lnTo>
                  <a:lnTo>
                    <a:pt x="126" y="133"/>
                  </a:lnTo>
                  <a:lnTo>
                    <a:pt x="108" y="137"/>
                  </a:lnTo>
                  <a:lnTo>
                    <a:pt x="89" y="138"/>
                  </a:lnTo>
                  <a:lnTo>
                    <a:pt x="67" y="139"/>
                  </a:lnTo>
                  <a:lnTo>
                    <a:pt x="43" y="135"/>
                  </a:lnTo>
                  <a:lnTo>
                    <a:pt x="21" y="129"/>
                  </a:lnTo>
                  <a:lnTo>
                    <a:pt x="0" y="117"/>
                  </a:lnTo>
                  <a:lnTo>
                    <a:pt x="0" y="116"/>
                  </a:lnTo>
                  <a:lnTo>
                    <a:pt x="3" y="111"/>
                  </a:lnTo>
                  <a:lnTo>
                    <a:pt x="6" y="102"/>
                  </a:lnTo>
                  <a:lnTo>
                    <a:pt x="11" y="91"/>
                  </a:lnTo>
                  <a:lnTo>
                    <a:pt x="19" y="80"/>
                  </a:lnTo>
                  <a:lnTo>
                    <a:pt x="26" y="67"/>
                  </a:lnTo>
                  <a:lnTo>
                    <a:pt x="37" y="54"/>
                  </a:lnTo>
                  <a:lnTo>
                    <a:pt x="50" y="41"/>
                  </a:lnTo>
                  <a:lnTo>
                    <a:pt x="64" y="29"/>
                  </a:lnTo>
                  <a:lnTo>
                    <a:pt x="81" y="18"/>
                  </a:lnTo>
                  <a:lnTo>
                    <a:pt x="99" y="9"/>
                  </a:lnTo>
                  <a:lnTo>
                    <a:pt x="121" y="3"/>
                  </a:lnTo>
                  <a:lnTo>
                    <a:pt x="145"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40" name="任意多边形: 形状 39"/>
            <p:cNvSpPr>
              <a:spLocks/>
            </p:cNvSpPr>
            <p:nvPr/>
          </p:nvSpPr>
          <p:spPr bwMode="auto">
            <a:xfrm>
              <a:off x="5162203" y="2720181"/>
              <a:ext cx="422275" cy="277813"/>
            </a:xfrm>
            <a:custGeom>
              <a:avLst/>
              <a:gdLst>
                <a:gd name="T0" fmla="*/ 145 w 266"/>
                <a:gd name="T1" fmla="*/ 0 h 175"/>
                <a:gd name="T2" fmla="*/ 171 w 266"/>
                <a:gd name="T3" fmla="*/ 1 h 175"/>
                <a:gd name="T4" fmla="*/ 200 w 266"/>
                <a:gd name="T5" fmla="*/ 6 h 175"/>
                <a:gd name="T6" fmla="*/ 232 w 266"/>
                <a:gd name="T7" fmla="*/ 18 h 175"/>
                <a:gd name="T8" fmla="*/ 266 w 266"/>
                <a:gd name="T9" fmla="*/ 35 h 175"/>
                <a:gd name="T10" fmla="*/ 266 w 266"/>
                <a:gd name="T11" fmla="*/ 36 h 175"/>
                <a:gd name="T12" fmla="*/ 263 w 266"/>
                <a:gd name="T13" fmla="*/ 43 h 175"/>
                <a:gd name="T14" fmla="*/ 259 w 266"/>
                <a:gd name="T15" fmla="*/ 52 h 175"/>
                <a:gd name="T16" fmla="*/ 253 w 266"/>
                <a:gd name="T17" fmla="*/ 65 h 175"/>
                <a:gd name="T18" fmla="*/ 246 w 266"/>
                <a:gd name="T19" fmla="*/ 79 h 175"/>
                <a:gd name="T20" fmla="*/ 237 w 266"/>
                <a:gd name="T21" fmla="*/ 93 h 175"/>
                <a:gd name="T22" fmla="*/ 226 w 266"/>
                <a:gd name="T23" fmla="*/ 110 h 175"/>
                <a:gd name="T24" fmla="*/ 213 w 266"/>
                <a:gd name="T25" fmla="*/ 126 h 175"/>
                <a:gd name="T26" fmla="*/ 198 w 266"/>
                <a:gd name="T27" fmla="*/ 140 h 175"/>
                <a:gd name="T28" fmla="*/ 181 w 266"/>
                <a:gd name="T29" fmla="*/ 153 h 175"/>
                <a:gd name="T30" fmla="*/ 163 w 266"/>
                <a:gd name="T31" fmla="*/ 163 h 175"/>
                <a:gd name="T32" fmla="*/ 143 w 266"/>
                <a:gd name="T33" fmla="*/ 171 h 175"/>
                <a:gd name="T34" fmla="*/ 120 w 266"/>
                <a:gd name="T35" fmla="*/ 175 h 175"/>
                <a:gd name="T36" fmla="*/ 96 w 266"/>
                <a:gd name="T37" fmla="*/ 174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5 h 175"/>
                <a:gd name="T50" fmla="*/ 48 w 266"/>
                <a:gd name="T51" fmla="*/ 148 h 175"/>
                <a:gd name="T52" fmla="*/ 66 w 266"/>
                <a:gd name="T53" fmla="*/ 149 h 175"/>
                <a:gd name="T54" fmla="*/ 87 w 266"/>
                <a:gd name="T55" fmla="*/ 149 h 175"/>
                <a:gd name="T56" fmla="*/ 109 w 266"/>
                <a:gd name="T57" fmla="*/ 145 h 175"/>
                <a:gd name="T58" fmla="*/ 131 w 266"/>
                <a:gd name="T59" fmla="*/ 137 h 175"/>
                <a:gd name="T60" fmla="*/ 153 w 266"/>
                <a:gd name="T61" fmla="*/ 124 h 175"/>
                <a:gd name="T62" fmla="*/ 149 w 266"/>
                <a:gd name="T63" fmla="*/ 126 h 175"/>
                <a:gd name="T64" fmla="*/ 140 w 266"/>
                <a:gd name="T65" fmla="*/ 128 h 175"/>
                <a:gd name="T66" fmla="*/ 127 w 266"/>
                <a:gd name="T67" fmla="*/ 131 h 175"/>
                <a:gd name="T68" fmla="*/ 109 w 266"/>
                <a:gd name="T69" fmla="*/ 135 h 175"/>
                <a:gd name="T70" fmla="*/ 88 w 266"/>
                <a:gd name="T71" fmla="*/ 137 h 175"/>
                <a:gd name="T72" fmla="*/ 66 w 266"/>
                <a:gd name="T73" fmla="*/ 137 h 175"/>
                <a:gd name="T74" fmla="*/ 44 w 266"/>
                <a:gd name="T75" fmla="*/ 134 h 175"/>
                <a:gd name="T76" fmla="*/ 22 w 266"/>
                <a:gd name="T77" fmla="*/ 127 h 175"/>
                <a:gd name="T78" fmla="*/ 0 w 266"/>
                <a:gd name="T79" fmla="*/ 115 h 175"/>
                <a:gd name="T80" fmla="*/ 1 w 266"/>
                <a:gd name="T81" fmla="*/ 114 h 175"/>
                <a:gd name="T82" fmla="*/ 2 w 266"/>
                <a:gd name="T83" fmla="*/ 109 h 175"/>
                <a:gd name="T84" fmla="*/ 6 w 266"/>
                <a:gd name="T85" fmla="*/ 100 h 175"/>
                <a:gd name="T86" fmla="*/ 11 w 266"/>
                <a:gd name="T87" fmla="*/ 89 h 175"/>
                <a:gd name="T88" fmla="*/ 18 w 266"/>
                <a:gd name="T89" fmla="*/ 78 h 175"/>
                <a:gd name="T90" fmla="*/ 27 w 266"/>
                <a:gd name="T91" fmla="*/ 65 h 175"/>
                <a:gd name="T92" fmla="*/ 37 w 266"/>
                <a:gd name="T93" fmla="*/ 52 h 175"/>
                <a:gd name="T94" fmla="*/ 49 w 266"/>
                <a:gd name="T95" fmla="*/ 39 h 175"/>
                <a:gd name="T96" fmla="*/ 65 w 266"/>
                <a:gd name="T97" fmla="*/ 27 h 175"/>
                <a:gd name="T98" fmla="*/ 80 w 266"/>
                <a:gd name="T99" fmla="*/ 17 h 175"/>
                <a:gd name="T100" fmla="*/ 100 w 266"/>
                <a:gd name="T101" fmla="*/ 8 h 175"/>
                <a:gd name="T102" fmla="*/ 120 w 266"/>
                <a:gd name="T103" fmla="*/ 1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6"/>
                  </a:lnTo>
                  <a:lnTo>
                    <a:pt x="232" y="18"/>
                  </a:lnTo>
                  <a:lnTo>
                    <a:pt x="266" y="35"/>
                  </a:lnTo>
                  <a:lnTo>
                    <a:pt x="266" y="36"/>
                  </a:lnTo>
                  <a:lnTo>
                    <a:pt x="263" y="43"/>
                  </a:lnTo>
                  <a:lnTo>
                    <a:pt x="259" y="52"/>
                  </a:lnTo>
                  <a:lnTo>
                    <a:pt x="253" y="65"/>
                  </a:lnTo>
                  <a:lnTo>
                    <a:pt x="246" y="79"/>
                  </a:lnTo>
                  <a:lnTo>
                    <a:pt x="237" y="93"/>
                  </a:lnTo>
                  <a:lnTo>
                    <a:pt x="226" y="110"/>
                  </a:lnTo>
                  <a:lnTo>
                    <a:pt x="213" y="126"/>
                  </a:lnTo>
                  <a:lnTo>
                    <a:pt x="198" y="140"/>
                  </a:lnTo>
                  <a:lnTo>
                    <a:pt x="181" y="153"/>
                  </a:lnTo>
                  <a:lnTo>
                    <a:pt x="163" y="163"/>
                  </a:lnTo>
                  <a:lnTo>
                    <a:pt x="143" y="171"/>
                  </a:lnTo>
                  <a:lnTo>
                    <a:pt x="120" y="175"/>
                  </a:lnTo>
                  <a:lnTo>
                    <a:pt x="96" y="174"/>
                  </a:lnTo>
                  <a:lnTo>
                    <a:pt x="70" y="169"/>
                  </a:lnTo>
                  <a:lnTo>
                    <a:pt x="40" y="157"/>
                  </a:lnTo>
                  <a:lnTo>
                    <a:pt x="9" y="139"/>
                  </a:lnTo>
                  <a:lnTo>
                    <a:pt x="13" y="140"/>
                  </a:lnTo>
                  <a:lnTo>
                    <a:pt x="20" y="143"/>
                  </a:lnTo>
                  <a:lnTo>
                    <a:pt x="32" y="145"/>
                  </a:lnTo>
                  <a:lnTo>
                    <a:pt x="48" y="148"/>
                  </a:lnTo>
                  <a:lnTo>
                    <a:pt x="66" y="149"/>
                  </a:lnTo>
                  <a:lnTo>
                    <a:pt x="87" y="149"/>
                  </a:lnTo>
                  <a:lnTo>
                    <a:pt x="109" y="145"/>
                  </a:lnTo>
                  <a:lnTo>
                    <a:pt x="131" y="137"/>
                  </a:lnTo>
                  <a:lnTo>
                    <a:pt x="153" y="124"/>
                  </a:lnTo>
                  <a:lnTo>
                    <a:pt x="149" y="126"/>
                  </a:lnTo>
                  <a:lnTo>
                    <a:pt x="140" y="128"/>
                  </a:lnTo>
                  <a:lnTo>
                    <a:pt x="127" y="131"/>
                  </a:lnTo>
                  <a:lnTo>
                    <a:pt x="109" y="135"/>
                  </a:lnTo>
                  <a:lnTo>
                    <a:pt x="88" y="137"/>
                  </a:lnTo>
                  <a:lnTo>
                    <a:pt x="66" y="137"/>
                  </a:lnTo>
                  <a:lnTo>
                    <a:pt x="44" y="134"/>
                  </a:lnTo>
                  <a:lnTo>
                    <a:pt x="22" y="127"/>
                  </a:lnTo>
                  <a:lnTo>
                    <a:pt x="0" y="115"/>
                  </a:lnTo>
                  <a:lnTo>
                    <a:pt x="1" y="114"/>
                  </a:lnTo>
                  <a:lnTo>
                    <a:pt x="2" y="109"/>
                  </a:lnTo>
                  <a:lnTo>
                    <a:pt x="6" y="100"/>
                  </a:lnTo>
                  <a:lnTo>
                    <a:pt x="11" y="89"/>
                  </a:lnTo>
                  <a:lnTo>
                    <a:pt x="18" y="78"/>
                  </a:lnTo>
                  <a:lnTo>
                    <a:pt x="27" y="65"/>
                  </a:lnTo>
                  <a:lnTo>
                    <a:pt x="37" y="52"/>
                  </a:lnTo>
                  <a:lnTo>
                    <a:pt x="49" y="39"/>
                  </a:lnTo>
                  <a:lnTo>
                    <a:pt x="65" y="27"/>
                  </a:lnTo>
                  <a:lnTo>
                    <a:pt x="80" y="17"/>
                  </a:lnTo>
                  <a:lnTo>
                    <a:pt x="100" y="8"/>
                  </a:lnTo>
                  <a:lnTo>
                    <a:pt x="120" y="1"/>
                  </a:lnTo>
                  <a:lnTo>
                    <a:pt x="145"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41" name="任意多边形: 形状 40"/>
            <p:cNvSpPr>
              <a:spLocks/>
            </p:cNvSpPr>
            <p:nvPr/>
          </p:nvSpPr>
          <p:spPr bwMode="auto">
            <a:xfrm>
              <a:off x="4836765" y="3088481"/>
              <a:ext cx="280988" cy="404813"/>
            </a:xfrm>
            <a:custGeom>
              <a:avLst/>
              <a:gdLst>
                <a:gd name="T0" fmla="*/ 151 w 177"/>
                <a:gd name="T1" fmla="*/ 0 h 255"/>
                <a:gd name="T2" fmla="*/ 153 w 177"/>
                <a:gd name="T3" fmla="*/ 2 h 255"/>
                <a:gd name="T4" fmla="*/ 155 w 177"/>
                <a:gd name="T5" fmla="*/ 8 h 255"/>
                <a:gd name="T6" fmla="*/ 159 w 177"/>
                <a:gd name="T7" fmla="*/ 18 h 255"/>
                <a:gd name="T8" fmla="*/ 163 w 177"/>
                <a:gd name="T9" fmla="*/ 30 h 255"/>
                <a:gd name="T10" fmla="*/ 168 w 177"/>
                <a:gd name="T11" fmla="*/ 46 h 255"/>
                <a:gd name="T12" fmla="*/ 172 w 177"/>
                <a:gd name="T13" fmla="*/ 63 h 255"/>
                <a:gd name="T14" fmla="*/ 176 w 177"/>
                <a:gd name="T15" fmla="*/ 82 h 255"/>
                <a:gd name="T16" fmla="*/ 177 w 177"/>
                <a:gd name="T17" fmla="*/ 101 h 255"/>
                <a:gd name="T18" fmla="*/ 177 w 177"/>
                <a:gd name="T19" fmla="*/ 122 h 255"/>
                <a:gd name="T20" fmla="*/ 175 w 177"/>
                <a:gd name="T21" fmla="*/ 143 h 255"/>
                <a:gd name="T22" fmla="*/ 169 w 177"/>
                <a:gd name="T23" fmla="*/ 164 h 255"/>
                <a:gd name="T24" fmla="*/ 160 w 177"/>
                <a:gd name="T25" fmla="*/ 183 h 255"/>
                <a:gd name="T26" fmla="*/ 147 w 177"/>
                <a:gd name="T27" fmla="*/ 203 h 255"/>
                <a:gd name="T28" fmla="*/ 129 w 177"/>
                <a:gd name="T29" fmla="*/ 220 h 255"/>
                <a:gd name="T30" fmla="*/ 107 w 177"/>
                <a:gd name="T31" fmla="*/ 234 h 255"/>
                <a:gd name="T32" fmla="*/ 77 w 177"/>
                <a:gd name="T33" fmla="*/ 246 h 255"/>
                <a:gd name="T34" fmla="*/ 43 w 177"/>
                <a:gd name="T35" fmla="*/ 255 h 255"/>
                <a:gd name="T36" fmla="*/ 46 w 177"/>
                <a:gd name="T37" fmla="*/ 255 h 255"/>
                <a:gd name="T38" fmla="*/ 52 w 177"/>
                <a:gd name="T39" fmla="*/ 251 h 255"/>
                <a:gd name="T40" fmla="*/ 64 w 177"/>
                <a:gd name="T41" fmla="*/ 244 h 255"/>
                <a:gd name="T42" fmla="*/ 77 w 177"/>
                <a:gd name="T43" fmla="*/ 235 h 255"/>
                <a:gd name="T44" fmla="*/ 91 w 177"/>
                <a:gd name="T45" fmla="*/ 224 h 255"/>
                <a:gd name="T46" fmla="*/ 104 w 177"/>
                <a:gd name="T47" fmla="*/ 208 h 255"/>
                <a:gd name="T48" fmla="*/ 117 w 177"/>
                <a:gd name="T49" fmla="*/ 190 h 255"/>
                <a:gd name="T50" fmla="*/ 128 w 177"/>
                <a:gd name="T51" fmla="*/ 169 h 255"/>
                <a:gd name="T52" fmla="*/ 134 w 177"/>
                <a:gd name="T53" fmla="*/ 144 h 255"/>
                <a:gd name="T54" fmla="*/ 133 w 177"/>
                <a:gd name="T55" fmla="*/ 147 h 255"/>
                <a:gd name="T56" fmla="*/ 128 w 177"/>
                <a:gd name="T57" fmla="*/ 155 h 255"/>
                <a:gd name="T58" fmla="*/ 121 w 177"/>
                <a:gd name="T59" fmla="*/ 168 h 255"/>
                <a:gd name="T60" fmla="*/ 111 w 177"/>
                <a:gd name="T61" fmla="*/ 182 h 255"/>
                <a:gd name="T62" fmla="*/ 98 w 177"/>
                <a:gd name="T63" fmla="*/ 198 h 255"/>
                <a:gd name="T64" fmla="*/ 82 w 177"/>
                <a:gd name="T65" fmla="*/ 214 h 255"/>
                <a:gd name="T66" fmla="*/ 64 w 177"/>
                <a:gd name="T67" fmla="*/ 227 h 255"/>
                <a:gd name="T68" fmla="*/ 43 w 177"/>
                <a:gd name="T69" fmla="*/ 239 h 255"/>
                <a:gd name="T70" fmla="*/ 20 w 177"/>
                <a:gd name="T71" fmla="*/ 246 h 255"/>
                <a:gd name="T72" fmla="*/ 19 w 177"/>
                <a:gd name="T73" fmla="*/ 243 h 255"/>
                <a:gd name="T74" fmla="*/ 16 w 177"/>
                <a:gd name="T75" fmla="*/ 238 h 255"/>
                <a:gd name="T76" fmla="*/ 13 w 177"/>
                <a:gd name="T77" fmla="*/ 229 h 255"/>
                <a:gd name="T78" fmla="*/ 10 w 177"/>
                <a:gd name="T79" fmla="*/ 217 h 255"/>
                <a:gd name="T80" fmla="*/ 6 w 177"/>
                <a:gd name="T81" fmla="*/ 201 h 255"/>
                <a:gd name="T82" fmla="*/ 2 w 177"/>
                <a:gd name="T83" fmla="*/ 185 h 255"/>
                <a:gd name="T84" fmla="*/ 0 w 177"/>
                <a:gd name="T85" fmla="*/ 166 h 255"/>
                <a:gd name="T86" fmla="*/ 2 w 177"/>
                <a:gd name="T87" fmla="*/ 147 h 255"/>
                <a:gd name="T88" fmla="*/ 4 w 177"/>
                <a:gd name="T89" fmla="*/ 127 h 255"/>
                <a:gd name="T90" fmla="*/ 11 w 177"/>
                <a:gd name="T91" fmla="*/ 107 h 255"/>
                <a:gd name="T92" fmla="*/ 21 w 177"/>
                <a:gd name="T93" fmla="*/ 86 h 255"/>
                <a:gd name="T94" fmla="*/ 36 w 177"/>
                <a:gd name="T95" fmla="*/ 65 h 255"/>
                <a:gd name="T96" fmla="*/ 55 w 177"/>
                <a:gd name="T97" fmla="*/ 47 h 255"/>
                <a:gd name="T98" fmla="*/ 81 w 177"/>
                <a:gd name="T99" fmla="*/ 29 h 255"/>
                <a:gd name="T100" fmla="*/ 112 w 177"/>
                <a:gd name="T101" fmla="*/ 13 h 255"/>
                <a:gd name="T102" fmla="*/ 151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51" y="0"/>
                  </a:moveTo>
                  <a:lnTo>
                    <a:pt x="153" y="2"/>
                  </a:lnTo>
                  <a:lnTo>
                    <a:pt x="155" y="8"/>
                  </a:lnTo>
                  <a:lnTo>
                    <a:pt x="159" y="18"/>
                  </a:lnTo>
                  <a:lnTo>
                    <a:pt x="163" y="30"/>
                  </a:lnTo>
                  <a:lnTo>
                    <a:pt x="168" y="46"/>
                  </a:lnTo>
                  <a:lnTo>
                    <a:pt x="172" y="63"/>
                  </a:lnTo>
                  <a:lnTo>
                    <a:pt x="176" y="82"/>
                  </a:lnTo>
                  <a:lnTo>
                    <a:pt x="177" y="101"/>
                  </a:lnTo>
                  <a:lnTo>
                    <a:pt x="177" y="122"/>
                  </a:lnTo>
                  <a:lnTo>
                    <a:pt x="175" y="143"/>
                  </a:lnTo>
                  <a:lnTo>
                    <a:pt x="169" y="164"/>
                  </a:lnTo>
                  <a:lnTo>
                    <a:pt x="160" y="183"/>
                  </a:lnTo>
                  <a:lnTo>
                    <a:pt x="147" y="203"/>
                  </a:lnTo>
                  <a:lnTo>
                    <a:pt x="129" y="220"/>
                  </a:lnTo>
                  <a:lnTo>
                    <a:pt x="107" y="234"/>
                  </a:lnTo>
                  <a:lnTo>
                    <a:pt x="77" y="246"/>
                  </a:lnTo>
                  <a:lnTo>
                    <a:pt x="43" y="255"/>
                  </a:lnTo>
                  <a:lnTo>
                    <a:pt x="46" y="255"/>
                  </a:lnTo>
                  <a:lnTo>
                    <a:pt x="52" y="251"/>
                  </a:lnTo>
                  <a:lnTo>
                    <a:pt x="64" y="244"/>
                  </a:lnTo>
                  <a:lnTo>
                    <a:pt x="77" y="235"/>
                  </a:lnTo>
                  <a:lnTo>
                    <a:pt x="91" y="224"/>
                  </a:lnTo>
                  <a:lnTo>
                    <a:pt x="104" y="208"/>
                  </a:lnTo>
                  <a:lnTo>
                    <a:pt x="117" y="190"/>
                  </a:lnTo>
                  <a:lnTo>
                    <a:pt x="128" y="169"/>
                  </a:lnTo>
                  <a:lnTo>
                    <a:pt x="134" y="144"/>
                  </a:lnTo>
                  <a:lnTo>
                    <a:pt x="133" y="147"/>
                  </a:lnTo>
                  <a:lnTo>
                    <a:pt x="128" y="155"/>
                  </a:lnTo>
                  <a:lnTo>
                    <a:pt x="121" y="168"/>
                  </a:lnTo>
                  <a:lnTo>
                    <a:pt x="111" y="182"/>
                  </a:lnTo>
                  <a:lnTo>
                    <a:pt x="98" y="198"/>
                  </a:lnTo>
                  <a:lnTo>
                    <a:pt x="82" y="214"/>
                  </a:lnTo>
                  <a:lnTo>
                    <a:pt x="64" y="227"/>
                  </a:lnTo>
                  <a:lnTo>
                    <a:pt x="43" y="239"/>
                  </a:lnTo>
                  <a:lnTo>
                    <a:pt x="20" y="246"/>
                  </a:lnTo>
                  <a:lnTo>
                    <a:pt x="19" y="243"/>
                  </a:lnTo>
                  <a:lnTo>
                    <a:pt x="16" y="238"/>
                  </a:lnTo>
                  <a:lnTo>
                    <a:pt x="13" y="229"/>
                  </a:lnTo>
                  <a:lnTo>
                    <a:pt x="10" y="217"/>
                  </a:lnTo>
                  <a:lnTo>
                    <a:pt x="6" y="201"/>
                  </a:lnTo>
                  <a:lnTo>
                    <a:pt x="2" y="185"/>
                  </a:lnTo>
                  <a:lnTo>
                    <a:pt x="0" y="166"/>
                  </a:lnTo>
                  <a:lnTo>
                    <a:pt x="2" y="147"/>
                  </a:lnTo>
                  <a:lnTo>
                    <a:pt x="4" y="127"/>
                  </a:lnTo>
                  <a:lnTo>
                    <a:pt x="11" y="107"/>
                  </a:lnTo>
                  <a:lnTo>
                    <a:pt x="21" y="86"/>
                  </a:lnTo>
                  <a:lnTo>
                    <a:pt x="36" y="65"/>
                  </a:lnTo>
                  <a:lnTo>
                    <a:pt x="55" y="47"/>
                  </a:lnTo>
                  <a:lnTo>
                    <a:pt x="81" y="29"/>
                  </a:lnTo>
                  <a:lnTo>
                    <a:pt x="112" y="13"/>
                  </a:lnTo>
                  <a:lnTo>
                    <a:pt x="151"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42" name="任意多边形: 形状 41"/>
            <p:cNvSpPr>
              <a:spLocks/>
            </p:cNvSpPr>
            <p:nvPr/>
          </p:nvSpPr>
          <p:spPr bwMode="auto">
            <a:xfrm>
              <a:off x="5373340" y="3369469"/>
              <a:ext cx="423863" cy="279400"/>
            </a:xfrm>
            <a:custGeom>
              <a:avLst/>
              <a:gdLst>
                <a:gd name="T0" fmla="*/ 145 w 267"/>
                <a:gd name="T1" fmla="*/ 0 h 176"/>
                <a:gd name="T2" fmla="*/ 171 w 267"/>
                <a:gd name="T3" fmla="*/ 2 h 176"/>
                <a:gd name="T4" fmla="*/ 201 w 267"/>
                <a:gd name="T5" fmla="*/ 8 h 176"/>
                <a:gd name="T6" fmla="*/ 232 w 267"/>
                <a:gd name="T7" fmla="*/ 19 h 176"/>
                <a:gd name="T8" fmla="*/ 267 w 267"/>
                <a:gd name="T9" fmla="*/ 35 h 176"/>
                <a:gd name="T10" fmla="*/ 266 w 267"/>
                <a:gd name="T11" fmla="*/ 37 h 176"/>
                <a:gd name="T12" fmla="*/ 263 w 267"/>
                <a:gd name="T13" fmla="*/ 44 h 176"/>
                <a:gd name="T14" fmla="*/ 259 w 267"/>
                <a:gd name="T15" fmla="*/ 53 h 176"/>
                <a:gd name="T16" fmla="*/ 254 w 267"/>
                <a:gd name="T17" fmla="*/ 66 h 176"/>
                <a:gd name="T18" fmla="*/ 246 w 267"/>
                <a:gd name="T19" fmla="*/ 80 h 176"/>
                <a:gd name="T20" fmla="*/ 237 w 267"/>
                <a:gd name="T21" fmla="*/ 95 h 176"/>
                <a:gd name="T22" fmla="*/ 227 w 267"/>
                <a:gd name="T23" fmla="*/ 111 h 176"/>
                <a:gd name="T24" fmla="*/ 214 w 267"/>
                <a:gd name="T25" fmla="*/ 127 h 176"/>
                <a:gd name="T26" fmla="*/ 199 w 267"/>
                <a:gd name="T27" fmla="*/ 141 h 176"/>
                <a:gd name="T28" fmla="*/ 182 w 267"/>
                <a:gd name="T29" fmla="*/ 154 h 176"/>
                <a:gd name="T30" fmla="*/ 164 w 267"/>
                <a:gd name="T31" fmla="*/ 165 h 176"/>
                <a:gd name="T32" fmla="*/ 143 w 267"/>
                <a:gd name="T33" fmla="*/ 172 h 176"/>
                <a:gd name="T34" fmla="*/ 121 w 267"/>
                <a:gd name="T35" fmla="*/ 176 h 176"/>
                <a:gd name="T36" fmla="*/ 97 w 267"/>
                <a:gd name="T37" fmla="*/ 175 h 176"/>
                <a:gd name="T38" fmla="*/ 69 w 267"/>
                <a:gd name="T39" fmla="*/ 170 h 176"/>
                <a:gd name="T40" fmla="*/ 41 w 267"/>
                <a:gd name="T41" fmla="*/ 158 h 176"/>
                <a:gd name="T42" fmla="*/ 10 w 267"/>
                <a:gd name="T43" fmla="*/ 140 h 176"/>
                <a:gd name="T44" fmla="*/ 12 w 267"/>
                <a:gd name="T45" fmla="*/ 140 h 176"/>
                <a:gd name="T46" fmla="*/ 20 w 267"/>
                <a:gd name="T47" fmla="*/ 143 h 176"/>
                <a:gd name="T48" fmla="*/ 32 w 267"/>
                <a:gd name="T49" fmla="*/ 146 h 176"/>
                <a:gd name="T50" fmla="*/ 47 w 267"/>
                <a:gd name="T51" fmla="*/ 149 h 176"/>
                <a:gd name="T52" fmla="*/ 67 w 267"/>
                <a:gd name="T53" fmla="*/ 150 h 176"/>
                <a:gd name="T54" fmla="*/ 86 w 267"/>
                <a:gd name="T55" fmla="*/ 150 h 176"/>
                <a:gd name="T56" fmla="*/ 108 w 267"/>
                <a:gd name="T57" fmla="*/ 146 h 176"/>
                <a:gd name="T58" fmla="*/ 130 w 267"/>
                <a:gd name="T59" fmla="*/ 139 h 176"/>
                <a:gd name="T60" fmla="*/ 152 w 267"/>
                <a:gd name="T61" fmla="*/ 126 h 176"/>
                <a:gd name="T62" fmla="*/ 150 w 267"/>
                <a:gd name="T63" fmla="*/ 127 h 176"/>
                <a:gd name="T64" fmla="*/ 141 w 267"/>
                <a:gd name="T65" fmla="*/ 130 h 176"/>
                <a:gd name="T66" fmla="*/ 126 w 267"/>
                <a:gd name="T67" fmla="*/ 132 h 176"/>
                <a:gd name="T68" fmla="*/ 110 w 267"/>
                <a:gd name="T69" fmla="*/ 136 h 176"/>
                <a:gd name="T70" fmla="*/ 89 w 267"/>
                <a:gd name="T71" fmla="*/ 137 h 176"/>
                <a:gd name="T72" fmla="*/ 67 w 267"/>
                <a:gd name="T73" fmla="*/ 137 h 176"/>
                <a:gd name="T74" fmla="*/ 43 w 267"/>
                <a:gd name="T75" fmla="*/ 135 h 176"/>
                <a:gd name="T76" fmla="*/ 21 w 267"/>
                <a:gd name="T77" fmla="*/ 128 h 176"/>
                <a:gd name="T78" fmla="*/ 0 w 267"/>
                <a:gd name="T79" fmla="*/ 117 h 176"/>
                <a:gd name="T80" fmla="*/ 0 w 267"/>
                <a:gd name="T81" fmla="*/ 115 h 176"/>
                <a:gd name="T82" fmla="*/ 3 w 267"/>
                <a:gd name="T83" fmla="*/ 110 h 176"/>
                <a:gd name="T84" fmla="*/ 7 w 267"/>
                <a:gd name="T85" fmla="*/ 101 h 176"/>
                <a:gd name="T86" fmla="*/ 12 w 267"/>
                <a:gd name="T87" fmla="*/ 91 h 176"/>
                <a:gd name="T88" fmla="*/ 19 w 267"/>
                <a:gd name="T89" fmla="*/ 79 h 176"/>
                <a:gd name="T90" fmla="*/ 26 w 267"/>
                <a:gd name="T91" fmla="*/ 66 h 176"/>
                <a:gd name="T92" fmla="*/ 37 w 267"/>
                <a:gd name="T93" fmla="*/ 53 h 176"/>
                <a:gd name="T94" fmla="*/ 50 w 267"/>
                <a:gd name="T95" fmla="*/ 40 h 176"/>
                <a:gd name="T96" fmla="*/ 64 w 267"/>
                <a:gd name="T97" fmla="*/ 28 h 176"/>
                <a:gd name="T98" fmla="*/ 81 w 267"/>
                <a:gd name="T99" fmla="*/ 18 h 176"/>
                <a:gd name="T100" fmla="*/ 99 w 267"/>
                <a:gd name="T101" fmla="*/ 9 h 176"/>
                <a:gd name="T102" fmla="*/ 121 w 267"/>
                <a:gd name="T103" fmla="*/ 2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1" y="8"/>
                  </a:lnTo>
                  <a:lnTo>
                    <a:pt x="232" y="19"/>
                  </a:lnTo>
                  <a:lnTo>
                    <a:pt x="267" y="35"/>
                  </a:lnTo>
                  <a:lnTo>
                    <a:pt x="266" y="37"/>
                  </a:lnTo>
                  <a:lnTo>
                    <a:pt x="263" y="44"/>
                  </a:lnTo>
                  <a:lnTo>
                    <a:pt x="259" y="53"/>
                  </a:lnTo>
                  <a:lnTo>
                    <a:pt x="254" y="66"/>
                  </a:lnTo>
                  <a:lnTo>
                    <a:pt x="246" y="80"/>
                  </a:lnTo>
                  <a:lnTo>
                    <a:pt x="237" y="95"/>
                  </a:lnTo>
                  <a:lnTo>
                    <a:pt x="227" y="111"/>
                  </a:lnTo>
                  <a:lnTo>
                    <a:pt x="214" y="127"/>
                  </a:lnTo>
                  <a:lnTo>
                    <a:pt x="199" y="141"/>
                  </a:lnTo>
                  <a:lnTo>
                    <a:pt x="182" y="154"/>
                  </a:lnTo>
                  <a:lnTo>
                    <a:pt x="164" y="165"/>
                  </a:lnTo>
                  <a:lnTo>
                    <a:pt x="143" y="172"/>
                  </a:lnTo>
                  <a:lnTo>
                    <a:pt x="121" y="176"/>
                  </a:lnTo>
                  <a:lnTo>
                    <a:pt x="97" y="175"/>
                  </a:lnTo>
                  <a:lnTo>
                    <a:pt x="69" y="170"/>
                  </a:lnTo>
                  <a:lnTo>
                    <a:pt x="41" y="158"/>
                  </a:lnTo>
                  <a:lnTo>
                    <a:pt x="10" y="140"/>
                  </a:lnTo>
                  <a:lnTo>
                    <a:pt x="12" y="140"/>
                  </a:lnTo>
                  <a:lnTo>
                    <a:pt x="20" y="143"/>
                  </a:lnTo>
                  <a:lnTo>
                    <a:pt x="32" y="146"/>
                  </a:lnTo>
                  <a:lnTo>
                    <a:pt x="47" y="149"/>
                  </a:lnTo>
                  <a:lnTo>
                    <a:pt x="67" y="150"/>
                  </a:lnTo>
                  <a:lnTo>
                    <a:pt x="86" y="150"/>
                  </a:lnTo>
                  <a:lnTo>
                    <a:pt x="108" y="146"/>
                  </a:lnTo>
                  <a:lnTo>
                    <a:pt x="130" y="139"/>
                  </a:lnTo>
                  <a:lnTo>
                    <a:pt x="152" y="126"/>
                  </a:lnTo>
                  <a:lnTo>
                    <a:pt x="150" y="127"/>
                  </a:lnTo>
                  <a:lnTo>
                    <a:pt x="141" y="130"/>
                  </a:lnTo>
                  <a:lnTo>
                    <a:pt x="126" y="132"/>
                  </a:lnTo>
                  <a:lnTo>
                    <a:pt x="110" y="136"/>
                  </a:lnTo>
                  <a:lnTo>
                    <a:pt x="89" y="137"/>
                  </a:lnTo>
                  <a:lnTo>
                    <a:pt x="67" y="137"/>
                  </a:lnTo>
                  <a:lnTo>
                    <a:pt x="43" y="135"/>
                  </a:lnTo>
                  <a:lnTo>
                    <a:pt x="21" y="128"/>
                  </a:lnTo>
                  <a:lnTo>
                    <a:pt x="0" y="117"/>
                  </a:lnTo>
                  <a:lnTo>
                    <a:pt x="0" y="115"/>
                  </a:lnTo>
                  <a:lnTo>
                    <a:pt x="3" y="110"/>
                  </a:lnTo>
                  <a:lnTo>
                    <a:pt x="7" y="101"/>
                  </a:lnTo>
                  <a:lnTo>
                    <a:pt x="12" y="91"/>
                  </a:lnTo>
                  <a:lnTo>
                    <a:pt x="19" y="79"/>
                  </a:lnTo>
                  <a:lnTo>
                    <a:pt x="26" y="66"/>
                  </a:lnTo>
                  <a:lnTo>
                    <a:pt x="37" y="53"/>
                  </a:lnTo>
                  <a:lnTo>
                    <a:pt x="50" y="40"/>
                  </a:lnTo>
                  <a:lnTo>
                    <a:pt x="64" y="28"/>
                  </a:lnTo>
                  <a:lnTo>
                    <a:pt x="81" y="18"/>
                  </a:lnTo>
                  <a:lnTo>
                    <a:pt x="99" y="9"/>
                  </a:lnTo>
                  <a:lnTo>
                    <a:pt x="121" y="2"/>
                  </a:lnTo>
                  <a:lnTo>
                    <a:pt x="145" y="0"/>
                  </a:lnTo>
                  <a:close/>
                </a:path>
              </a:pathLst>
            </a:custGeom>
            <a:solidFill>
              <a:schemeClr val="accent4">
                <a:lumMod val="100000"/>
              </a:schemeClr>
            </a:solidFill>
            <a:ln w="0">
              <a:noFill/>
              <a:prstDash val="solid"/>
              <a:round/>
              <a:headEnd/>
              <a:tailEnd/>
            </a:ln>
          </p:spPr>
          <p:txBody>
            <a:bodyPr anchor="ctr"/>
            <a:lstStyle/>
            <a:p>
              <a:pPr algn="ctr"/>
              <a:endParaRPr/>
            </a:p>
          </p:txBody>
        </p:sp>
        <p:sp>
          <p:nvSpPr>
            <p:cNvPr id="43" name="任意多边形: 形状 42"/>
            <p:cNvSpPr>
              <a:spLocks/>
            </p:cNvSpPr>
            <p:nvPr/>
          </p:nvSpPr>
          <p:spPr bwMode="auto">
            <a:xfrm>
              <a:off x="5046315" y="3877469"/>
              <a:ext cx="406400" cy="280988"/>
            </a:xfrm>
            <a:custGeom>
              <a:avLst/>
              <a:gdLst>
                <a:gd name="T0" fmla="*/ 89 w 256"/>
                <a:gd name="T1" fmla="*/ 0 h 177"/>
                <a:gd name="T2" fmla="*/ 109 w 256"/>
                <a:gd name="T3" fmla="*/ 2 h 177"/>
                <a:gd name="T4" fmla="*/ 128 w 256"/>
                <a:gd name="T5" fmla="*/ 4 h 177"/>
                <a:gd name="T6" fmla="*/ 149 w 256"/>
                <a:gd name="T7" fmla="*/ 11 h 177"/>
                <a:gd name="T8" fmla="*/ 170 w 256"/>
                <a:gd name="T9" fmla="*/ 21 h 177"/>
                <a:gd name="T10" fmla="*/ 190 w 256"/>
                <a:gd name="T11" fmla="*/ 35 h 177"/>
                <a:gd name="T12" fmla="*/ 209 w 256"/>
                <a:gd name="T13" fmla="*/ 55 h 177"/>
                <a:gd name="T14" fmla="*/ 227 w 256"/>
                <a:gd name="T15" fmla="*/ 81 h 177"/>
                <a:gd name="T16" fmla="*/ 243 w 256"/>
                <a:gd name="T17" fmla="*/ 112 h 177"/>
                <a:gd name="T18" fmla="*/ 256 w 256"/>
                <a:gd name="T19" fmla="*/ 151 h 177"/>
                <a:gd name="T20" fmla="*/ 253 w 256"/>
                <a:gd name="T21" fmla="*/ 151 h 177"/>
                <a:gd name="T22" fmla="*/ 248 w 256"/>
                <a:gd name="T23" fmla="*/ 155 h 177"/>
                <a:gd name="T24" fmla="*/ 238 w 256"/>
                <a:gd name="T25" fmla="*/ 159 h 177"/>
                <a:gd name="T26" fmla="*/ 226 w 256"/>
                <a:gd name="T27" fmla="*/ 163 h 177"/>
                <a:gd name="T28" fmla="*/ 210 w 256"/>
                <a:gd name="T29" fmla="*/ 168 h 177"/>
                <a:gd name="T30" fmla="*/ 193 w 256"/>
                <a:gd name="T31" fmla="*/ 172 h 177"/>
                <a:gd name="T32" fmla="*/ 174 w 256"/>
                <a:gd name="T33" fmla="*/ 176 h 177"/>
                <a:gd name="T34" fmla="*/ 154 w 256"/>
                <a:gd name="T35" fmla="*/ 177 h 177"/>
                <a:gd name="T36" fmla="*/ 134 w 256"/>
                <a:gd name="T37" fmla="*/ 177 h 177"/>
                <a:gd name="T38" fmla="*/ 113 w 256"/>
                <a:gd name="T39" fmla="*/ 174 h 177"/>
                <a:gd name="T40" fmla="*/ 92 w 256"/>
                <a:gd name="T41" fmla="*/ 169 h 177"/>
                <a:gd name="T42" fmla="*/ 71 w 256"/>
                <a:gd name="T43" fmla="*/ 160 h 177"/>
                <a:gd name="T44" fmla="*/ 53 w 256"/>
                <a:gd name="T45" fmla="*/ 147 h 177"/>
                <a:gd name="T46" fmla="*/ 36 w 256"/>
                <a:gd name="T47" fmla="*/ 129 h 177"/>
                <a:gd name="T48" fmla="*/ 22 w 256"/>
                <a:gd name="T49" fmla="*/ 106 h 177"/>
                <a:gd name="T50" fmla="*/ 9 w 256"/>
                <a:gd name="T51" fmla="*/ 77 h 177"/>
                <a:gd name="T52" fmla="*/ 0 w 256"/>
                <a:gd name="T53" fmla="*/ 42 h 177"/>
                <a:gd name="T54" fmla="*/ 1 w 256"/>
                <a:gd name="T55" fmla="*/ 45 h 177"/>
                <a:gd name="T56" fmla="*/ 5 w 256"/>
                <a:gd name="T57" fmla="*/ 52 h 177"/>
                <a:gd name="T58" fmla="*/ 11 w 256"/>
                <a:gd name="T59" fmla="*/ 63 h 177"/>
                <a:gd name="T60" fmla="*/ 21 w 256"/>
                <a:gd name="T61" fmla="*/ 77 h 177"/>
                <a:gd name="T62" fmla="*/ 32 w 256"/>
                <a:gd name="T63" fmla="*/ 90 h 177"/>
                <a:gd name="T64" fmla="*/ 48 w 256"/>
                <a:gd name="T65" fmla="*/ 104 h 177"/>
                <a:gd name="T66" fmla="*/ 66 w 256"/>
                <a:gd name="T67" fmla="*/ 117 h 177"/>
                <a:gd name="T68" fmla="*/ 87 w 256"/>
                <a:gd name="T69" fmla="*/ 128 h 177"/>
                <a:gd name="T70" fmla="*/ 112 w 256"/>
                <a:gd name="T71" fmla="*/ 134 h 177"/>
                <a:gd name="T72" fmla="*/ 109 w 256"/>
                <a:gd name="T73" fmla="*/ 133 h 177"/>
                <a:gd name="T74" fmla="*/ 100 w 256"/>
                <a:gd name="T75" fmla="*/ 128 h 177"/>
                <a:gd name="T76" fmla="*/ 88 w 256"/>
                <a:gd name="T77" fmla="*/ 120 h 177"/>
                <a:gd name="T78" fmla="*/ 74 w 256"/>
                <a:gd name="T79" fmla="*/ 111 h 177"/>
                <a:gd name="T80" fmla="*/ 57 w 256"/>
                <a:gd name="T81" fmla="*/ 98 h 177"/>
                <a:gd name="T82" fmla="*/ 41 w 256"/>
                <a:gd name="T83" fmla="*/ 82 h 177"/>
                <a:gd name="T84" fmla="*/ 27 w 256"/>
                <a:gd name="T85" fmla="*/ 64 h 177"/>
                <a:gd name="T86" fmla="*/ 17 w 256"/>
                <a:gd name="T87" fmla="*/ 43 h 177"/>
                <a:gd name="T88" fmla="*/ 10 w 256"/>
                <a:gd name="T89" fmla="*/ 20 h 177"/>
                <a:gd name="T90" fmla="*/ 11 w 256"/>
                <a:gd name="T91" fmla="*/ 19 h 177"/>
                <a:gd name="T92" fmla="*/ 18 w 256"/>
                <a:gd name="T93" fmla="*/ 16 h 177"/>
                <a:gd name="T94" fmla="*/ 27 w 256"/>
                <a:gd name="T95" fmla="*/ 12 h 177"/>
                <a:gd name="T96" fmla="*/ 39 w 256"/>
                <a:gd name="T97" fmla="*/ 8 h 177"/>
                <a:gd name="T98" fmla="*/ 54 w 256"/>
                <a:gd name="T99" fmla="*/ 6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9" y="2"/>
                  </a:lnTo>
                  <a:lnTo>
                    <a:pt x="128" y="4"/>
                  </a:lnTo>
                  <a:lnTo>
                    <a:pt x="149" y="11"/>
                  </a:lnTo>
                  <a:lnTo>
                    <a:pt x="170" y="21"/>
                  </a:lnTo>
                  <a:lnTo>
                    <a:pt x="190" y="35"/>
                  </a:lnTo>
                  <a:lnTo>
                    <a:pt x="209" y="55"/>
                  </a:lnTo>
                  <a:lnTo>
                    <a:pt x="227" y="81"/>
                  </a:lnTo>
                  <a:lnTo>
                    <a:pt x="243" y="112"/>
                  </a:lnTo>
                  <a:lnTo>
                    <a:pt x="256" y="151"/>
                  </a:lnTo>
                  <a:lnTo>
                    <a:pt x="253" y="151"/>
                  </a:lnTo>
                  <a:lnTo>
                    <a:pt x="248" y="155"/>
                  </a:lnTo>
                  <a:lnTo>
                    <a:pt x="238" y="159"/>
                  </a:lnTo>
                  <a:lnTo>
                    <a:pt x="226" y="163"/>
                  </a:lnTo>
                  <a:lnTo>
                    <a:pt x="210" y="168"/>
                  </a:lnTo>
                  <a:lnTo>
                    <a:pt x="193" y="172"/>
                  </a:lnTo>
                  <a:lnTo>
                    <a:pt x="174" y="176"/>
                  </a:lnTo>
                  <a:lnTo>
                    <a:pt x="154" y="177"/>
                  </a:lnTo>
                  <a:lnTo>
                    <a:pt x="134" y="177"/>
                  </a:lnTo>
                  <a:lnTo>
                    <a:pt x="113" y="174"/>
                  </a:lnTo>
                  <a:lnTo>
                    <a:pt x="92" y="169"/>
                  </a:lnTo>
                  <a:lnTo>
                    <a:pt x="71" y="160"/>
                  </a:lnTo>
                  <a:lnTo>
                    <a:pt x="53" y="147"/>
                  </a:lnTo>
                  <a:lnTo>
                    <a:pt x="36" y="129"/>
                  </a:lnTo>
                  <a:lnTo>
                    <a:pt x="22" y="106"/>
                  </a:lnTo>
                  <a:lnTo>
                    <a:pt x="9" y="77"/>
                  </a:lnTo>
                  <a:lnTo>
                    <a:pt x="0" y="42"/>
                  </a:lnTo>
                  <a:lnTo>
                    <a:pt x="1" y="45"/>
                  </a:lnTo>
                  <a:lnTo>
                    <a:pt x="5" y="52"/>
                  </a:lnTo>
                  <a:lnTo>
                    <a:pt x="11" y="63"/>
                  </a:lnTo>
                  <a:lnTo>
                    <a:pt x="21" y="77"/>
                  </a:lnTo>
                  <a:lnTo>
                    <a:pt x="32" y="90"/>
                  </a:lnTo>
                  <a:lnTo>
                    <a:pt x="48" y="104"/>
                  </a:lnTo>
                  <a:lnTo>
                    <a:pt x="66" y="117"/>
                  </a:lnTo>
                  <a:lnTo>
                    <a:pt x="87" y="128"/>
                  </a:lnTo>
                  <a:lnTo>
                    <a:pt x="112" y="134"/>
                  </a:lnTo>
                  <a:lnTo>
                    <a:pt x="109" y="133"/>
                  </a:lnTo>
                  <a:lnTo>
                    <a:pt x="100" y="128"/>
                  </a:lnTo>
                  <a:lnTo>
                    <a:pt x="88" y="120"/>
                  </a:lnTo>
                  <a:lnTo>
                    <a:pt x="74" y="111"/>
                  </a:lnTo>
                  <a:lnTo>
                    <a:pt x="57" y="98"/>
                  </a:lnTo>
                  <a:lnTo>
                    <a:pt x="41" y="82"/>
                  </a:lnTo>
                  <a:lnTo>
                    <a:pt x="27" y="64"/>
                  </a:lnTo>
                  <a:lnTo>
                    <a:pt x="17" y="43"/>
                  </a:lnTo>
                  <a:lnTo>
                    <a:pt x="10" y="20"/>
                  </a:lnTo>
                  <a:lnTo>
                    <a:pt x="11" y="19"/>
                  </a:lnTo>
                  <a:lnTo>
                    <a:pt x="18" y="16"/>
                  </a:lnTo>
                  <a:lnTo>
                    <a:pt x="27" y="12"/>
                  </a:lnTo>
                  <a:lnTo>
                    <a:pt x="39" y="8"/>
                  </a:lnTo>
                  <a:lnTo>
                    <a:pt x="54" y="6"/>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4" name="任意多边形: 形状 43"/>
            <p:cNvSpPr>
              <a:spLocks/>
            </p:cNvSpPr>
            <p:nvPr/>
          </p:nvSpPr>
          <p:spPr bwMode="auto">
            <a:xfrm>
              <a:off x="4930428" y="4277519"/>
              <a:ext cx="404813" cy="282575"/>
            </a:xfrm>
            <a:custGeom>
              <a:avLst/>
              <a:gdLst>
                <a:gd name="T0" fmla="*/ 88 w 255"/>
                <a:gd name="T1" fmla="*/ 0 h 178"/>
                <a:gd name="T2" fmla="*/ 108 w 255"/>
                <a:gd name="T3" fmla="*/ 2 h 178"/>
                <a:gd name="T4" fmla="*/ 129 w 255"/>
                <a:gd name="T5" fmla="*/ 4 h 178"/>
                <a:gd name="T6" fmla="*/ 149 w 255"/>
                <a:gd name="T7" fmla="*/ 11 h 178"/>
                <a:gd name="T8" fmla="*/ 169 w 255"/>
                <a:gd name="T9" fmla="*/ 21 h 178"/>
                <a:gd name="T10" fmla="*/ 190 w 255"/>
                <a:gd name="T11" fmla="*/ 35 h 178"/>
                <a:gd name="T12" fmla="*/ 208 w 255"/>
                <a:gd name="T13" fmla="*/ 56 h 178"/>
                <a:gd name="T14" fmla="*/ 226 w 255"/>
                <a:gd name="T15" fmla="*/ 81 h 178"/>
                <a:gd name="T16" fmla="*/ 242 w 255"/>
                <a:gd name="T17" fmla="*/ 112 h 178"/>
                <a:gd name="T18" fmla="*/ 255 w 255"/>
                <a:gd name="T19" fmla="*/ 151 h 178"/>
                <a:gd name="T20" fmla="*/ 253 w 255"/>
                <a:gd name="T21" fmla="*/ 152 h 178"/>
                <a:gd name="T22" fmla="*/ 247 w 255"/>
                <a:gd name="T23" fmla="*/ 155 h 178"/>
                <a:gd name="T24" fmla="*/ 238 w 255"/>
                <a:gd name="T25" fmla="*/ 159 h 178"/>
                <a:gd name="T26" fmla="*/ 225 w 255"/>
                <a:gd name="T27" fmla="*/ 163 h 178"/>
                <a:gd name="T28" fmla="*/ 209 w 255"/>
                <a:gd name="T29" fmla="*/ 168 h 178"/>
                <a:gd name="T30" fmla="*/ 192 w 255"/>
                <a:gd name="T31" fmla="*/ 172 h 178"/>
                <a:gd name="T32" fmla="*/ 173 w 255"/>
                <a:gd name="T33" fmla="*/ 176 h 178"/>
                <a:gd name="T34" fmla="*/ 153 w 255"/>
                <a:gd name="T35" fmla="*/ 178 h 178"/>
                <a:gd name="T36" fmla="*/ 133 w 255"/>
                <a:gd name="T37" fmla="*/ 178 h 178"/>
                <a:gd name="T38" fmla="*/ 112 w 255"/>
                <a:gd name="T39" fmla="*/ 176 h 178"/>
                <a:gd name="T40" fmla="*/ 91 w 255"/>
                <a:gd name="T41" fmla="*/ 169 h 178"/>
                <a:gd name="T42" fmla="*/ 71 w 255"/>
                <a:gd name="T43" fmla="*/ 160 h 178"/>
                <a:gd name="T44" fmla="*/ 52 w 255"/>
                <a:gd name="T45" fmla="*/ 147 h 178"/>
                <a:gd name="T46" fmla="*/ 35 w 255"/>
                <a:gd name="T47" fmla="*/ 129 h 178"/>
                <a:gd name="T48" fmla="*/ 21 w 255"/>
                <a:gd name="T49" fmla="*/ 107 h 178"/>
                <a:gd name="T50" fmla="*/ 9 w 255"/>
                <a:gd name="T51" fmla="*/ 78 h 178"/>
                <a:gd name="T52" fmla="*/ 0 w 255"/>
                <a:gd name="T53" fmla="*/ 43 h 178"/>
                <a:gd name="T54" fmla="*/ 1 w 255"/>
                <a:gd name="T55" fmla="*/ 46 h 178"/>
                <a:gd name="T56" fmla="*/ 5 w 255"/>
                <a:gd name="T57" fmla="*/ 52 h 178"/>
                <a:gd name="T58" fmla="*/ 10 w 255"/>
                <a:gd name="T59" fmla="*/ 64 h 178"/>
                <a:gd name="T60" fmla="*/ 19 w 255"/>
                <a:gd name="T61" fmla="*/ 77 h 178"/>
                <a:gd name="T62" fmla="*/ 32 w 255"/>
                <a:gd name="T63" fmla="*/ 91 h 178"/>
                <a:gd name="T64" fmla="*/ 47 w 255"/>
                <a:gd name="T65" fmla="*/ 105 h 178"/>
                <a:gd name="T66" fmla="*/ 65 w 255"/>
                <a:gd name="T67" fmla="*/ 117 h 178"/>
                <a:gd name="T68" fmla="*/ 87 w 255"/>
                <a:gd name="T69" fmla="*/ 127 h 178"/>
                <a:gd name="T70" fmla="*/ 112 w 255"/>
                <a:gd name="T71" fmla="*/ 134 h 178"/>
                <a:gd name="T72" fmla="*/ 108 w 255"/>
                <a:gd name="T73" fmla="*/ 133 h 178"/>
                <a:gd name="T74" fmla="*/ 100 w 255"/>
                <a:gd name="T75" fmla="*/ 127 h 178"/>
                <a:gd name="T76" fmla="*/ 87 w 255"/>
                <a:gd name="T77" fmla="*/ 121 h 178"/>
                <a:gd name="T78" fmla="*/ 73 w 255"/>
                <a:gd name="T79" fmla="*/ 111 h 178"/>
                <a:gd name="T80" fmla="*/ 57 w 255"/>
                <a:gd name="T81" fmla="*/ 98 h 178"/>
                <a:gd name="T82" fmla="*/ 42 w 255"/>
                <a:gd name="T83" fmla="*/ 82 h 178"/>
                <a:gd name="T84" fmla="*/ 27 w 255"/>
                <a:gd name="T85" fmla="*/ 64 h 178"/>
                <a:gd name="T86" fmla="*/ 16 w 255"/>
                <a:gd name="T87" fmla="*/ 43 h 178"/>
                <a:gd name="T88" fmla="*/ 9 w 255"/>
                <a:gd name="T89" fmla="*/ 20 h 178"/>
                <a:gd name="T90" fmla="*/ 12 w 255"/>
                <a:gd name="T91" fmla="*/ 20 h 178"/>
                <a:gd name="T92" fmla="*/ 17 w 255"/>
                <a:gd name="T93" fmla="*/ 17 h 178"/>
                <a:gd name="T94" fmla="*/ 26 w 255"/>
                <a:gd name="T95" fmla="*/ 13 h 178"/>
                <a:gd name="T96" fmla="*/ 39 w 255"/>
                <a:gd name="T97" fmla="*/ 9 h 178"/>
                <a:gd name="T98" fmla="*/ 53 w 255"/>
                <a:gd name="T99" fmla="*/ 5 h 178"/>
                <a:gd name="T100" fmla="*/ 70 w 255"/>
                <a:gd name="T101" fmla="*/ 3 h 178"/>
                <a:gd name="T102" fmla="*/ 88 w 255"/>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8">
                  <a:moveTo>
                    <a:pt x="88" y="0"/>
                  </a:moveTo>
                  <a:lnTo>
                    <a:pt x="108" y="2"/>
                  </a:lnTo>
                  <a:lnTo>
                    <a:pt x="129" y="4"/>
                  </a:lnTo>
                  <a:lnTo>
                    <a:pt x="149" y="11"/>
                  </a:lnTo>
                  <a:lnTo>
                    <a:pt x="169" y="21"/>
                  </a:lnTo>
                  <a:lnTo>
                    <a:pt x="190" y="35"/>
                  </a:lnTo>
                  <a:lnTo>
                    <a:pt x="208" y="56"/>
                  </a:lnTo>
                  <a:lnTo>
                    <a:pt x="226" y="81"/>
                  </a:lnTo>
                  <a:lnTo>
                    <a:pt x="242" y="112"/>
                  </a:lnTo>
                  <a:lnTo>
                    <a:pt x="255" y="151"/>
                  </a:lnTo>
                  <a:lnTo>
                    <a:pt x="253" y="152"/>
                  </a:lnTo>
                  <a:lnTo>
                    <a:pt x="247" y="155"/>
                  </a:lnTo>
                  <a:lnTo>
                    <a:pt x="238" y="159"/>
                  </a:lnTo>
                  <a:lnTo>
                    <a:pt x="225" y="163"/>
                  </a:lnTo>
                  <a:lnTo>
                    <a:pt x="209" y="168"/>
                  </a:lnTo>
                  <a:lnTo>
                    <a:pt x="192" y="172"/>
                  </a:lnTo>
                  <a:lnTo>
                    <a:pt x="173" y="176"/>
                  </a:lnTo>
                  <a:lnTo>
                    <a:pt x="153" y="178"/>
                  </a:lnTo>
                  <a:lnTo>
                    <a:pt x="133" y="178"/>
                  </a:lnTo>
                  <a:lnTo>
                    <a:pt x="112" y="176"/>
                  </a:lnTo>
                  <a:lnTo>
                    <a:pt x="91" y="169"/>
                  </a:lnTo>
                  <a:lnTo>
                    <a:pt x="71" y="160"/>
                  </a:lnTo>
                  <a:lnTo>
                    <a:pt x="52" y="147"/>
                  </a:lnTo>
                  <a:lnTo>
                    <a:pt x="35" y="129"/>
                  </a:lnTo>
                  <a:lnTo>
                    <a:pt x="21" y="107"/>
                  </a:lnTo>
                  <a:lnTo>
                    <a:pt x="9" y="78"/>
                  </a:lnTo>
                  <a:lnTo>
                    <a:pt x="0" y="43"/>
                  </a:lnTo>
                  <a:lnTo>
                    <a:pt x="1" y="46"/>
                  </a:lnTo>
                  <a:lnTo>
                    <a:pt x="5" y="52"/>
                  </a:lnTo>
                  <a:lnTo>
                    <a:pt x="10" y="64"/>
                  </a:lnTo>
                  <a:lnTo>
                    <a:pt x="19" y="77"/>
                  </a:lnTo>
                  <a:lnTo>
                    <a:pt x="32" y="91"/>
                  </a:lnTo>
                  <a:lnTo>
                    <a:pt x="47" y="105"/>
                  </a:lnTo>
                  <a:lnTo>
                    <a:pt x="65" y="117"/>
                  </a:lnTo>
                  <a:lnTo>
                    <a:pt x="87" y="127"/>
                  </a:lnTo>
                  <a:lnTo>
                    <a:pt x="112" y="134"/>
                  </a:lnTo>
                  <a:lnTo>
                    <a:pt x="108" y="133"/>
                  </a:lnTo>
                  <a:lnTo>
                    <a:pt x="100" y="127"/>
                  </a:lnTo>
                  <a:lnTo>
                    <a:pt x="87" y="121"/>
                  </a:lnTo>
                  <a:lnTo>
                    <a:pt x="73" y="111"/>
                  </a:lnTo>
                  <a:lnTo>
                    <a:pt x="57" y="98"/>
                  </a:lnTo>
                  <a:lnTo>
                    <a:pt x="42" y="82"/>
                  </a:lnTo>
                  <a:lnTo>
                    <a:pt x="27" y="64"/>
                  </a:lnTo>
                  <a:lnTo>
                    <a:pt x="16" y="43"/>
                  </a:lnTo>
                  <a:lnTo>
                    <a:pt x="9" y="20"/>
                  </a:lnTo>
                  <a:lnTo>
                    <a:pt x="12" y="20"/>
                  </a:lnTo>
                  <a:lnTo>
                    <a:pt x="17" y="17"/>
                  </a:lnTo>
                  <a:lnTo>
                    <a:pt x="26" y="13"/>
                  </a:lnTo>
                  <a:lnTo>
                    <a:pt x="39" y="9"/>
                  </a:lnTo>
                  <a:lnTo>
                    <a:pt x="53" y="5"/>
                  </a:lnTo>
                  <a:lnTo>
                    <a:pt x="70" y="3"/>
                  </a:lnTo>
                  <a:lnTo>
                    <a:pt x="88"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5" name="任意多边形: 形状 44"/>
            <p:cNvSpPr>
              <a:spLocks/>
            </p:cNvSpPr>
            <p:nvPr/>
          </p:nvSpPr>
          <p:spPr bwMode="auto">
            <a:xfrm>
              <a:off x="4392265" y="3734594"/>
              <a:ext cx="406400" cy="279400"/>
            </a:xfrm>
            <a:custGeom>
              <a:avLst/>
              <a:gdLst>
                <a:gd name="T0" fmla="*/ 89 w 256"/>
                <a:gd name="T1" fmla="*/ 0 h 176"/>
                <a:gd name="T2" fmla="*/ 109 w 256"/>
                <a:gd name="T3" fmla="*/ 0 h 176"/>
                <a:gd name="T4" fmla="*/ 128 w 256"/>
                <a:gd name="T5" fmla="*/ 3 h 176"/>
                <a:gd name="T6" fmla="*/ 149 w 256"/>
                <a:gd name="T7" fmla="*/ 10 h 176"/>
                <a:gd name="T8" fmla="*/ 170 w 256"/>
                <a:gd name="T9" fmla="*/ 20 h 176"/>
                <a:gd name="T10" fmla="*/ 190 w 256"/>
                <a:gd name="T11" fmla="*/ 35 h 176"/>
                <a:gd name="T12" fmla="*/ 209 w 256"/>
                <a:gd name="T13" fmla="*/ 54 h 176"/>
                <a:gd name="T14" fmla="*/ 226 w 256"/>
                <a:gd name="T15" fmla="*/ 80 h 176"/>
                <a:gd name="T16" fmla="*/ 243 w 256"/>
                <a:gd name="T17" fmla="*/ 111 h 176"/>
                <a:gd name="T18" fmla="*/ 256 w 256"/>
                <a:gd name="T19" fmla="*/ 149 h 176"/>
                <a:gd name="T20" fmla="*/ 253 w 256"/>
                <a:gd name="T21" fmla="*/ 150 h 176"/>
                <a:gd name="T22" fmla="*/ 248 w 256"/>
                <a:gd name="T23" fmla="*/ 153 h 176"/>
                <a:gd name="T24" fmla="*/ 238 w 256"/>
                <a:gd name="T25" fmla="*/ 157 h 176"/>
                <a:gd name="T26" fmla="*/ 225 w 256"/>
                <a:gd name="T27" fmla="*/ 162 h 176"/>
                <a:gd name="T28" fmla="*/ 210 w 256"/>
                <a:gd name="T29" fmla="*/ 167 h 176"/>
                <a:gd name="T30" fmla="*/ 193 w 256"/>
                <a:gd name="T31" fmla="*/ 171 h 176"/>
                <a:gd name="T32" fmla="*/ 174 w 256"/>
                <a:gd name="T33" fmla="*/ 175 h 176"/>
                <a:gd name="T34" fmla="*/ 154 w 256"/>
                <a:gd name="T35" fmla="*/ 176 h 176"/>
                <a:gd name="T36" fmla="*/ 134 w 256"/>
                <a:gd name="T37" fmla="*/ 176 h 176"/>
                <a:gd name="T38" fmla="*/ 113 w 256"/>
                <a:gd name="T39" fmla="*/ 174 h 176"/>
                <a:gd name="T40" fmla="*/ 92 w 256"/>
                <a:gd name="T41" fmla="*/ 168 h 176"/>
                <a:gd name="T42" fmla="*/ 71 w 256"/>
                <a:gd name="T43" fmla="*/ 159 h 176"/>
                <a:gd name="T44" fmla="*/ 53 w 256"/>
                <a:gd name="T45" fmla="*/ 146 h 176"/>
                <a:gd name="T46" fmla="*/ 36 w 256"/>
                <a:gd name="T47" fmla="*/ 128 h 176"/>
                <a:gd name="T48" fmla="*/ 22 w 256"/>
                <a:gd name="T49" fmla="*/ 105 h 176"/>
                <a:gd name="T50" fmla="*/ 9 w 256"/>
                <a:gd name="T51" fmla="*/ 76 h 176"/>
                <a:gd name="T52" fmla="*/ 0 w 256"/>
                <a:gd name="T53" fmla="*/ 41 h 176"/>
                <a:gd name="T54" fmla="*/ 1 w 256"/>
                <a:gd name="T55" fmla="*/ 44 h 176"/>
                <a:gd name="T56" fmla="*/ 5 w 256"/>
                <a:gd name="T57" fmla="*/ 51 h 176"/>
                <a:gd name="T58" fmla="*/ 11 w 256"/>
                <a:gd name="T59" fmla="*/ 62 h 176"/>
                <a:gd name="T60" fmla="*/ 21 w 256"/>
                <a:gd name="T61" fmla="*/ 75 h 176"/>
                <a:gd name="T62" fmla="*/ 32 w 256"/>
                <a:gd name="T63" fmla="*/ 89 h 176"/>
                <a:gd name="T64" fmla="*/ 48 w 256"/>
                <a:gd name="T65" fmla="*/ 103 h 176"/>
                <a:gd name="T66" fmla="*/ 66 w 256"/>
                <a:gd name="T67" fmla="*/ 116 h 176"/>
                <a:gd name="T68" fmla="*/ 87 w 256"/>
                <a:gd name="T69" fmla="*/ 127 h 176"/>
                <a:gd name="T70" fmla="*/ 112 w 256"/>
                <a:gd name="T71" fmla="*/ 133 h 176"/>
                <a:gd name="T72" fmla="*/ 109 w 256"/>
                <a:gd name="T73" fmla="*/ 131 h 176"/>
                <a:gd name="T74" fmla="*/ 100 w 256"/>
                <a:gd name="T75" fmla="*/ 127 h 176"/>
                <a:gd name="T76" fmla="*/ 88 w 256"/>
                <a:gd name="T77" fmla="*/ 119 h 176"/>
                <a:gd name="T78" fmla="*/ 74 w 256"/>
                <a:gd name="T79" fmla="*/ 109 h 176"/>
                <a:gd name="T80" fmla="*/ 57 w 256"/>
                <a:gd name="T81" fmla="*/ 96 h 176"/>
                <a:gd name="T82" fmla="*/ 41 w 256"/>
                <a:gd name="T83" fmla="*/ 80 h 176"/>
                <a:gd name="T84" fmla="*/ 27 w 256"/>
                <a:gd name="T85" fmla="*/ 62 h 176"/>
                <a:gd name="T86" fmla="*/ 17 w 256"/>
                <a:gd name="T87" fmla="*/ 42 h 176"/>
                <a:gd name="T88" fmla="*/ 10 w 256"/>
                <a:gd name="T89" fmla="*/ 19 h 176"/>
                <a:gd name="T90" fmla="*/ 11 w 256"/>
                <a:gd name="T91" fmla="*/ 18 h 176"/>
                <a:gd name="T92" fmla="*/ 18 w 256"/>
                <a:gd name="T93" fmla="*/ 15 h 176"/>
                <a:gd name="T94" fmla="*/ 27 w 256"/>
                <a:gd name="T95" fmla="*/ 11 h 176"/>
                <a:gd name="T96" fmla="*/ 39 w 256"/>
                <a:gd name="T97" fmla="*/ 7 h 176"/>
                <a:gd name="T98" fmla="*/ 54 w 256"/>
                <a:gd name="T99" fmla="*/ 3 h 176"/>
                <a:gd name="T100" fmla="*/ 70 w 256"/>
                <a:gd name="T101" fmla="*/ 1 h 176"/>
                <a:gd name="T102" fmla="*/ 89 w 256"/>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6">
                  <a:moveTo>
                    <a:pt x="89" y="0"/>
                  </a:moveTo>
                  <a:lnTo>
                    <a:pt x="109" y="0"/>
                  </a:lnTo>
                  <a:lnTo>
                    <a:pt x="128" y="3"/>
                  </a:lnTo>
                  <a:lnTo>
                    <a:pt x="149" y="10"/>
                  </a:lnTo>
                  <a:lnTo>
                    <a:pt x="170" y="20"/>
                  </a:lnTo>
                  <a:lnTo>
                    <a:pt x="190" y="35"/>
                  </a:lnTo>
                  <a:lnTo>
                    <a:pt x="209" y="54"/>
                  </a:lnTo>
                  <a:lnTo>
                    <a:pt x="226" y="80"/>
                  </a:lnTo>
                  <a:lnTo>
                    <a:pt x="243" y="111"/>
                  </a:lnTo>
                  <a:lnTo>
                    <a:pt x="256" y="149"/>
                  </a:lnTo>
                  <a:lnTo>
                    <a:pt x="253" y="150"/>
                  </a:lnTo>
                  <a:lnTo>
                    <a:pt x="248" y="153"/>
                  </a:lnTo>
                  <a:lnTo>
                    <a:pt x="238" y="157"/>
                  </a:lnTo>
                  <a:lnTo>
                    <a:pt x="225" y="162"/>
                  </a:lnTo>
                  <a:lnTo>
                    <a:pt x="210" y="167"/>
                  </a:lnTo>
                  <a:lnTo>
                    <a:pt x="193" y="171"/>
                  </a:lnTo>
                  <a:lnTo>
                    <a:pt x="174" y="175"/>
                  </a:lnTo>
                  <a:lnTo>
                    <a:pt x="154" y="176"/>
                  </a:lnTo>
                  <a:lnTo>
                    <a:pt x="134" y="176"/>
                  </a:lnTo>
                  <a:lnTo>
                    <a:pt x="113" y="174"/>
                  </a:lnTo>
                  <a:lnTo>
                    <a:pt x="92" y="168"/>
                  </a:lnTo>
                  <a:lnTo>
                    <a:pt x="71" y="159"/>
                  </a:lnTo>
                  <a:lnTo>
                    <a:pt x="53" y="146"/>
                  </a:lnTo>
                  <a:lnTo>
                    <a:pt x="36" y="128"/>
                  </a:lnTo>
                  <a:lnTo>
                    <a:pt x="22" y="105"/>
                  </a:lnTo>
                  <a:lnTo>
                    <a:pt x="9" y="76"/>
                  </a:lnTo>
                  <a:lnTo>
                    <a:pt x="0" y="41"/>
                  </a:lnTo>
                  <a:lnTo>
                    <a:pt x="1" y="44"/>
                  </a:lnTo>
                  <a:lnTo>
                    <a:pt x="5" y="51"/>
                  </a:lnTo>
                  <a:lnTo>
                    <a:pt x="11" y="62"/>
                  </a:lnTo>
                  <a:lnTo>
                    <a:pt x="21" y="75"/>
                  </a:lnTo>
                  <a:lnTo>
                    <a:pt x="32" y="89"/>
                  </a:lnTo>
                  <a:lnTo>
                    <a:pt x="48" y="103"/>
                  </a:lnTo>
                  <a:lnTo>
                    <a:pt x="66" y="116"/>
                  </a:lnTo>
                  <a:lnTo>
                    <a:pt x="87" y="127"/>
                  </a:lnTo>
                  <a:lnTo>
                    <a:pt x="112" y="133"/>
                  </a:lnTo>
                  <a:lnTo>
                    <a:pt x="109" y="131"/>
                  </a:lnTo>
                  <a:lnTo>
                    <a:pt x="100" y="127"/>
                  </a:lnTo>
                  <a:lnTo>
                    <a:pt x="88" y="119"/>
                  </a:lnTo>
                  <a:lnTo>
                    <a:pt x="74" y="109"/>
                  </a:lnTo>
                  <a:lnTo>
                    <a:pt x="57" y="96"/>
                  </a:lnTo>
                  <a:lnTo>
                    <a:pt x="41" y="80"/>
                  </a:lnTo>
                  <a:lnTo>
                    <a:pt x="27" y="62"/>
                  </a:lnTo>
                  <a:lnTo>
                    <a:pt x="17" y="42"/>
                  </a:lnTo>
                  <a:lnTo>
                    <a:pt x="10" y="19"/>
                  </a:lnTo>
                  <a:lnTo>
                    <a:pt x="11" y="18"/>
                  </a:lnTo>
                  <a:lnTo>
                    <a:pt x="18" y="15"/>
                  </a:lnTo>
                  <a:lnTo>
                    <a:pt x="27" y="11"/>
                  </a:lnTo>
                  <a:lnTo>
                    <a:pt x="39" y="7"/>
                  </a:lnTo>
                  <a:lnTo>
                    <a:pt x="54" y="3"/>
                  </a:lnTo>
                  <a:lnTo>
                    <a:pt x="70" y="1"/>
                  </a:lnTo>
                  <a:lnTo>
                    <a:pt x="89"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6" name="任意多边形: 形状 45"/>
            <p:cNvSpPr>
              <a:spLocks/>
            </p:cNvSpPr>
            <p:nvPr/>
          </p:nvSpPr>
          <p:spPr bwMode="auto">
            <a:xfrm>
              <a:off x="3800128" y="3780631"/>
              <a:ext cx="406400" cy="280988"/>
            </a:xfrm>
            <a:custGeom>
              <a:avLst/>
              <a:gdLst>
                <a:gd name="T0" fmla="*/ 101 w 256"/>
                <a:gd name="T1" fmla="*/ 0 h 177"/>
                <a:gd name="T2" fmla="*/ 122 w 256"/>
                <a:gd name="T3" fmla="*/ 0 h 177"/>
                <a:gd name="T4" fmla="*/ 143 w 256"/>
                <a:gd name="T5" fmla="*/ 3 h 177"/>
                <a:gd name="T6" fmla="*/ 163 w 256"/>
                <a:gd name="T7" fmla="*/ 8 h 177"/>
                <a:gd name="T8" fmla="*/ 184 w 256"/>
                <a:gd name="T9" fmla="*/ 17 h 177"/>
                <a:gd name="T10" fmla="*/ 202 w 256"/>
                <a:gd name="T11" fmla="*/ 30 h 177"/>
                <a:gd name="T12" fmla="*/ 219 w 256"/>
                <a:gd name="T13" fmla="*/ 48 h 177"/>
                <a:gd name="T14" fmla="*/ 234 w 256"/>
                <a:gd name="T15" fmla="*/ 72 h 177"/>
                <a:gd name="T16" fmla="*/ 247 w 256"/>
                <a:gd name="T17" fmla="*/ 100 h 177"/>
                <a:gd name="T18" fmla="*/ 256 w 256"/>
                <a:gd name="T19" fmla="*/ 135 h 177"/>
                <a:gd name="T20" fmla="*/ 254 w 256"/>
                <a:gd name="T21" fmla="*/ 133 h 177"/>
                <a:gd name="T22" fmla="*/ 251 w 256"/>
                <a:gd name="T23" fmla="*/ 125 h 177"/>
                <a:gd name="T24" fmla="*/ 244 w 256"/>
                <a:gd name="T25" fmla="*/ 115 h 177"/>
                <a:gd name="T26" fmla="*/ 235 w 256"/>
                <a:gd name="T27" fmla="*/ 102 h 177"/>
                <a:gd name="T28" fmla="*/ 223 w 256"/>
                <a:gd name="T29" fmla="*/ 87 h 177"/>
                <a:gd name="T30" fmla="*/ 208 w 256"/>
                <a:gd name="T31" fmla="*/ 73 h 177"/>
                <a:gd name="T32" fmla="*/ 189 w 256"/>
                <a:gd name="T33" fmla="*/ 60 h 177"/>
                <a:gd name="T34" fmla="*/ 169 w 256"/>
                <a:gd name="T35" fmla="*/ 50 h 177"/>
                <a:gd name="T36" fmla="*/ 144 w 256"/>
                <a:gd name="T37" fmla="*/ 43 h 177"/>
                <a:gd name="T38" fmla="*/ 147 w 256"/>
                <a:gd name="T39" fmla="*/ 46 h 177"/>
                <a:gd name="T40" fmla="*/ 156 w 256"/>
                <a:gd name="T41" fmla="*/ 50 h 177"/>
                <a:gd name="T42" fmla="*/ 167 w 256"/>
                <a:gd name="T43" fmla="*/ 58 h 177"/>
                <a:gd name="T44" fmla="*/ 182 w 256"/>
                <a:gd name="T45" fmla="*/ 68 h 177"/>
                <a:gd name="T46" fmla="*/ 199 w 256"/>
                <a:gd name="T47" fmla="*/ 81 h 177"/>
                <a:gd name="T48" fmla="*/ 214 w 256"/>
                <a:gd name="T49" fmla="*/ 96 h 177"/>
                <a:gd name="T50" fmla="*/ 228 w 256"/>
                <a:gd name="T51" fmla="*/ 115 h 177"/>
                <a:gd name="T52" fmla="*/ 239 w 256"/>
                <a:gd name="T53" fmla="*/ 135 h 177"/>
                <a:gd name="T54" fmla="*/ 245 w 256"/>
                <a:gd name="T55" fmla="*/ 157 h 177"/>
                <a:gd name="T56" fmla="*/ 244 w 256"/>
                <a:gd name="T57" fmla="*/ 159 h 177"/>
                <a:gd name="T58" fmla="*/ 238 w 256"/>
                <a:gd name="T59" fmla="*/ 161 h 177"/>
                <a:gd name="T60" fmla="*/ 228 w 256"/>
                <a:gd name="T61" fmla="*/ 165 h 177"/>
                <a:gd name="T62" fmla="*/ 217 w 256"/>
                <a:gd name="T63" fmla="*/ 169 h 177"/>
                <a:gd name="T64" fmla="*/ 201 w 256"/>
                <a:gd name="T65" fmla="*/ 173 h 177"/>
                <a:gd name="T66" fmla="*/ 186 w 256"/>
                <a:gd name="T67" fmla="*/ 176 h 177"/>
                <a:gd name="T68" fmla="*/ 166 w 256"/>
                <a:gd name="T69" fmla="*/ 177 h 177"/>
                <a:gd name="T70" fmla="*/ 147 w 256"/>
                <a:gd name="T71" fmla="*/ 177 h 177"/>
                <a:gd name="T72" fmla="*/ 127 w 256"/>
                <a:gd name="T73" fmla="*/ 173 h 177"/>
                <a:gd name="T74" fmla="*/ 106 w 256"/>
                <a:gd name="T75" fmla="*/ 167 h 177"/>
                <a:gd name="T76" fmla="*/ 86 w 256"/>
                <a:gd name="T77" fmla="*/ 156 h 177"/>
                <a:gd name="T78" fmla="*/ 66 w 256"/>
                <a:gd name="T79" fmla="*/ 142 h 177"/>
                <a:gd name="T80" fmla="*/ 47 w 256"/>
                <a:gd name="T81" fmla="*/ 122 h 177"/>
                <a:gd name="T82" fmla="*/ 28 w 256"/>
                <a:gd name="T83" fmla="*/ 96 h 177"/>
                <a:gd name="T84" fmla="*/ 13 w 256"/>
                <a:gd name="T85" fmla="*/ 65 h 177"/>
                <a:gd name="T86" fmla="*/ 0 w 256"/>
                <a:gd name="T87" fmla="*/ 28 h 177"/>
                <a:gd name="T88" fmla="*/ 2 w 256"/>
                <a:gd name="T89" fmla="*/ 26 h 177"/>
                <a:gd name="T90" fmla="*/ 8 w 256"/>
                <a:gd name="T91" fmla="*/ 24 h 177"/>
                <a:gd name="T92" fmla="*/ 18 w 256"/>
                <a:gd name="T93" fmla="*/ 20 h 177"/>
                <a:gd name="T94" fmla="*/ 30 w 256"/>
                <a:gd name="T95" fmla="*/ 15 h 177"/>
                <a:gd name="T96" fmla="*/ 45 w 256"/>
                <a:gd name="T97" fmla="*/ 9 h 177"/>
                <a:gd name="T98" fmla="*/ 62 w 256"/>
                <a:gd name="T99" fmla="*/ 6 h 177"/>
                <a:gd name="T100" fmla="*/ 82 w 256"/>
                <a:gd name="T101" fmla="*/ 3 h 177"/>
                <a:gd name="T102" fmla="*/ 101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1" y="0"/>
                  </a:moveTo>
                  <a:lnTo>
                    <a:pt x="122" y="0"/>
                  </a:lnTo>
                  <a:lnTo>
                    <a:pt x="143" y="3"/>
                  </a:lnTo>
                  <a:lnTo>
                    <a:pt x="163" y="8"/>
                  </a:lnTo>
                  <a:lnTo>
                    <a:pt x="184" y="17"/>
                  </a:lnTo>
                  <a:lnTo>
                    <a:pt x="202" y="30"/>
                  </a:lnTo>
                  <a:lnTo>
                    <a:pt x="219" y="48"/>
                  </a:lnTo>
                  <a:lnTo>
                    <a:pt x="234" y="72"/>
                  </a:lnTo>
                  <a:lnTo>
                    <a:pt x="247" y="100"/>
                  </a:lnTo>
                  <a:lnTo>
                    <a:pt x="256" y="135"/>
                  </a:lnTo>
                  <a:lnTo>
                    <a:pt x="254" y="133"/>
                  </a:lnTo>
                  <a:lnTo>
                    <a:pt x="251" y="125"/>
                  </a:lnTo>
                  <a:lnTo>
                    <a:pt x="244" y="115"/>
                  </a:lnTo>
                  <a:lnTo>
                    <a:pt x="235" y="102"/>
                  </a:lnTo>
                  <a:lnTo>
                    <a:pt x="223" y="87"/>
                  </a:lnTo>
                  <a:lnTo>
                    <a:pt x="208" y="73"/>
                  </a:lnTo>
                  <a:lnTo>
                    <a:pt x="189" y="60"/>
                  </a:lnTo>
                  <a:lnTo>
                    <a:pt x="169" y="50"/>
                  </a:lnTo>
                  <a:lnTo>
                    <a:pt x="144" y="43"/>
                  </a:lnTo>
                  <a:lnTo>
                    <a:pt x="147" y="46"/>
                  </a:lnTo>
                  <a:lnTo>
                    <a:pt x="156" y="50"/>
                  </a:lnTo>
                  <a:lnTo>
                    <a:pt x="167" y="58"/>
                  </a:lnTo>
                  <a:lnTo>
                    <a:pt x="182" y="68"/>
                  </a:lnTo>
                  <a:lnTo>
                    <a:pt x="199" y="81"/>
                  </a:lnTo>
                  <a:lnTo>
                    <a:pt x="214" y="96"/>
                  </a:lnTo>
                  <a:lnTo>
                    <a:pt x="228" y="115"/>
                  </a:lnTo>
                  <a:lnTo>
                    <a:pt x="239" y="135"/>
                  </a:lnTo>
                  <a:lnTo>
                    <a:pt x="245" y="157"/>
                  </a:lnTo>
                  <a:lnTo>
                    <a:pt x="244" y="159"/>
                  </a:lnTo>
                  <a:lnTo>
                    <a:pt x="238" y="161"/>
                  </a:lnTo>
                  <a:lnTo>
                    <a:pt x="228" y="165"/>
                  </a:lnTo>
                  <a:lnTo>
                    <a:pt x="217" y="169"/>
                  </a:lnTo>
                  <a:lnTo>
                    <a:pt x="201" y="173"/>
                  </a:lnTo>
                  <a:lnTo>
                    <a:pt x="186" y="176"/>
                  </a:lnTo>
                  <a:lnTo>
                    <a:pt x="166" y="177"/>
                  </a:lnTo>
                  <a:lnTo>
                    <a:pt x="147" y="177"/>
                  </a:lnTo>
                  <a:lnTo>
                    <a:pt x="127" y="173"/>
                  </a:lnTo>
                  <a:lnTo>
                    <a:pt x="106" y="167"/>
                  </a:lnTo>
                  <a:lnTo>
                    <a:pt x="86" y="156"/>
                  </a:lnTo>
                  <a:lnTo>
                    <a:pt x="66" y="142"/>
                  </a:lnTo>
                  <a:lnTo>
                    <a:pt x="47" y="122"/>
                  </a:lnTo>
                  <a:lnTo>
                    <a:pt x="28" y="96"/>
                  </a:lnTo>
                  <a:lnTo>
                    <a:pt x="13" y="65"/>
                  </a:lnTo>
                  <a:lnTo>
                    <a:pt x="0" y="28"/>
                  </a:lnTo>
                  <a:lnTo>
                    <a:pt x="2" y="26"/>
                  </a:lnTo>
                  <a:lnTo>
                    <a:pt x="8" y="24"/>
                  </a:lnTo>
                  <a:lnTo>
                    <a:pt x="18" y="20"/>
                  </a:lnTo>
                  <a:lnTo>
                    <a:pt x="30" y="15"/>
                  </a:lnTo>
                  <a:lnTo>
                    <a:pt x="45" y="9"/>
                  </a:lnTo>
                  <a:lnTo>
                    <a:pt x="62" y="6"/>
                  </a:lnTo>
                  <a:lnTo>
                    <a:pt x="82" y="3"/>
                  </a:lnTo>
                  <a:lnTo>
                    <a:pt x="101"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7" name="任意多边形: 形状 46"/>
            <p:cNvSpPr>
              <a:spLocks/>
            </p:cNvSpPr>
            <p:nvPr/>
          </p:nvSpPr>
          <p:spPr bwMode="auto">
            <a:xfrm>
              <a:off x="3441353" y="4302919"/>
              <a:ext cx="277813" cy="422275"/>
            </a:xfrm>
            <a:custGeom>
              <a:avLst/>
              <a:gdLst>
                <a:gd name="T0" fmla="*/ 58 w 175"/>
                <a:gd name="T1" fmla="*/ 0 h 266"/>
                <a:gd name="T2" fmla="*/ 61 w 175"/>
                <a:gd name="T3" fmla="*/ 1 h 266"/>
                <a:gd name="T4" fmla="*/ 66 w 175"/>
                <a:gd name="T5" fmla="*/ 2 h 266"/>
                <a:gd name="T6" fmla="*/ 74 w 175"/>
                <a:gd name="T7" fmla="*/ 6 h 266"/>
                <a:gd name="T8" fmla="*/ 84 w 175"/>
                <a:gd name="T9" fmla="*/ 12 h 266"/>
                <a:gd name="T10" fmla="*/ 96 w 175"/>
                <a:gd name="T11" fmla="*/ 18 h 266"/>
                <a:gd name="T12" fmla="*/ 109 w 175"/>
                <a:gd name="T13" fmla="*/ 27 h 266"/>
                <a:gd name="T14" fmla="*/ 122 w 175"/>
                <a:gd name="T15" fmla="*/ 37 h 266"/>
                <a:gd name="T16" fmla="*/ 135 w 175"/>
                <a:gd name="T17" fmla="*/ 49 h 266"/>
                <a:gd name="T18" fmla="*/ 148 w 175"/>
                <a:gd name="T19" fmla="*/ 65 h 266"/>
                <a:gd name="T20" fmla="*/ 158 w 175"/>
                <a:gd name="T21" fmla="*/ 80 h 266"/>
                <a:gd name="T22" fmla="*/ 166 w 175"/>
                <a:gd name="T23" fmla="*/ 100 h 266"/>
                <a:gd name="T24" fmla="*/ 172 w 175"/>
                <a:gd name="T25" fmla="*/ 121 h 266"/>
                <a:gd name="T26" fmla="*/ 175 w 175"/>
                <a:gd name="T27" fmla="*/ 145 h 266"/>
                <a:gd name="T28" fmla="*/ 174 w 175"/>
                <a:gd name="T29" fmla="*/ 171 h 266"/>
                <a:gd name="T30" fmla="*/ 167 w 175"/>
                <a:gd name="T31" fmla="*/ 200 h 266"/>
                <a:gd name="T32" fmla="*/ 157 w 175"/>
                <a:gd name="T33" fmla="*/ 232 h 266"/>
                <a:gd name="T34" fmla="*/ 140 w 175"/>
                <a:gd name="T35" fmla="*/ 266 h 266"/>
                <a:gd name="T36" fmla="*/ 137 w 175"/>
                <a:gd name="T37" fmla="*/ 266 h 266"/>
                <a:gd name="T38" fmla="*/ 131 w 175"/>
                <a:gd name="T39" fmla="*/ 263 h 266"/>
                <a:gd name="T40" fmla="*/ 122 w 175"/>
                <a:gd name="T41" fmla="*/ 259 h 266"/>
                <a:gd name="T42" fmla="*/ 109 w 175"/>
                <a:gd name="T43" fmla="*/ 253 h 266"/>
                <a:gd name="T44" fmla="*/ 96 w 175"/>
                <a:gd name="T45" fmla="*/ 247 h 266"/>
                <a:gd name="T46" fmla="*/ 80 w 175"/>
                <a:gd name="T47" fmla="*/ 237 h 266"/>
                <a:gd name="T48" fmla="*/ 65 w 175"/>
                <a:gd name="T49" fmla="*/ 226 h 266"/>
                <a:gd name="T50" fmla="*/ 49 w 175"/>
                <a:gd name="T51" fmla="*/ 213 h 266"/>
                <a:gd name="T52" fmla="*/ 35 w 175"/>
                <a:gd name="T53" fmla="*/ 198 h 266"/>
                <a:gd name="T54" fmla="*/ 22 w 175"/>
                <a:gd name="T55" fmla="*/ 182 h 266"/>
                <a:gd name="T56" fmla="*/ 10 w 175"/>
                <a:gd name="T57" fmla="*/ 163 h 266"/>
                <a:gd name="T58" fmla="*/ 3 w 175"/>
                <a:gd name="T59" fmla="*/ 143 h 266"/>
                <a:gd name="T60" fmla="*/ 0 w 175"/>
                <a:gd name="T61" fmla="*/ 121 h 266"/>
                <a:gd name="T62" fmla="*/ 0 w 175"/>
                <a:gd name="T63" fmla="*/ 96 h 266"/>
                <a:gd name="T64" fmla="*/ 6 w 175"/>
                <a:gd name="T65" fmla="*/ 70 h 266"/>
                <a:gd name="T66" fmla="*/ 18 w 175"/>
                <a:gd name="T67" fmla="*/ 40 h 266"/>
                <a:gd name="T68" fmla="*/ 36 w 175"/>
                <a:gd name="T69" fmla="*/ 9 h 266"/>
                <a:gd name="T70" fmla="*/ 35 w 175"/>
                <a:gd name="T71" fmla="*/ 13 h 266"/>
                <a:gd name="T72" fmla="*/ 32 w 175"/>
                <a:gd name="T73" fmla="*/ 21 h 266"/>
                <a:gd name="T74" fmla="*/ 28 w 175"/>
                <a:gd name="T75" fmla="*/ 32 h 266"/>
                <a:gd name="T76" fmla="*/ 26 w 175"/>
                <a:gd name="T77" fmla="*/ 48 h 266"/>
                <a:gd name="T78" fmla="*/ 24 w 175"/>
                <a:gd name="T79" fmla="*/ 66 h 266"/>
                <a:gd name="T80" fmla="*/ 24 w 175"/>
                <a:gd name="T81" fmla="*/ 87 h 266"/>
                <a:gd name="T82" fmla="*/ 28 w 175"/>
                <a:gd name="T83" fmla="*/ 109 h 266"/>
                <a:gd name="T84" fmla="*/ 37 w 175"/>
                <a:gd name="T85" fmla="*/ 131 h 266"/>
                <a:gd name="T86" fmla="*/ 50 w 175"/>
                <a:gd name="T87" fmla="*/ 153 h 266"/>
                <a:gd name="T88" fmla="*/ 49 w 175"/>
                <a:gd name="T89" fmla="*/ 149 h 266"/>
                <a:gd name="T90" fmla="*/ 46 w 175"/>
                <a:gd name="T91" fmla="*/ 140 h 266"/>
                <a:gd name="T92" fmla="*/ 42 w 175"/>
                <a:gd name="T93" fmla="*/ 127 h 266"/>
                <a:gd name="T94" fmla="*/ 39 w 175"/>
                <a:gd name="T95" fmla="*/ 109 h 266"/>
                <a:gd name="T96" fmla="*/ 37 w 175"/>
                <a:gd name="T97" fmla="*/ 88 h 266"/>
                <a:gd name="T98" fmla="*/ 37 w 175"/>
                <a:gd name="T99" fmla="*/ 66 h 266"/>
                <a:gd name="T100" fmla="*/ 40 w 175"/>
                <a:gd name="T101" fmla="*/ 44 h 266"/>
                <a:gd name="T102" fmla="*/ 46 w 175"/>
                <a:gd name="T103" fmla="*/ 21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1"/>
                  </a:lnTo>
                  <a:lnTo>
                    <a:pt x="66" y="2"/>
                  </a:lnTo>
                  <a:lnTo>
                    <a:pt x="74" y="6"/>
                  </a:lnTo>
                  <a:lnTo>
                    <a:pt x="84" y="12"/>
                  </a:lnTo>
                  <a:lnTo>
                    <a:pt x="96" y="18"/>
                  </a:lnTo>
                  <a:lnTo>
                    <a:pt x="109" y="27"/>
                  </a:lnTo>
                  <a:lnTo>
                    <a:pt x="122" y="37"/>
                  </a:lnTo>
                  <a:lnTo>
                    <a:pt x="135" y="49"/>
                  </a:lnTo>
                  <a:lnTo>
                    <a:pt x="148" y="65"/>
                  </a:lnTo>
                  <a:lnTo>
                    <a:pt x="158" y="80"/>
                  </a:lnTo>
                  <a:lnTo>
                    <a:pt x="166" y="100"/>
                  </a:lnTo>
                  <a:lnTo>
                    <a:pt x="172" y="121"/>
                  </a:lnTo>
                  <a:lnTo>
                    <a:pt x="175" y="145"/>
                  </a:lnTo>
                  <a:lnTo>
                    <a:pt x="174" y="171"/>
                  </a:lnTo>
                  <a:lnTo>
                    <a:pt x="167" y="200"/>
                  </a:lnTo>
                  <a:lnTo>
                    <a:pt x="157" y="232"/>
                  </a:lnTo>
                  <a:lnTo>
                    <a:pt x="140" y="266"/>
                  </a:lnTo>
                  <a:lnTo>
                    <a:pt x="137" y="266"/>
                  </a:lnTo>
                  <a:lnTo>
                    <a:pt x="131" y="263"/>
                  </a:lnTo>
                  <a:lnTo>
                    <a:pt x="122" y="259"/>
                  </a:lnTo>
                  <a:lnTo>
                    <a:pt x="109" y="253"/>
                  </a:lnTo>
                  <a:lnTo>
                    <a:pt x="96" y="247"/>
                  </a:lnTo>
                  <a:lnTo>
                    <a:pt x="80" y="237"/>
                  </a:lnTo>
                  <a:lnTo>
                    <a:pt x="65" y="226"/>
                  </a:lnTo>
                  <a:lnTo>
                    <a:pt x="49" y="213"/>
                  </a:lnTo>
                  <a:lnTo>
                    <a:pt x="35" y="198"/>
                  </a:lnTo>
                  <a:lnTo>
                    <a:pt x="22" y="182"/>
                  </a:lnTo>
                  <a:lnTo>
                    <a:pt x="10" y="163"/>
                  </a:lnTo>
                  <a:lnTo>
                    <a:pt x="3" y="143"/>
                  </a:lnTo>
                  <a:lnTo>
                    <a:pt x="0" y="121"/>
                  </a:lnTo>
                  <a:lnTo>
                    <a:pt x="0" y="96"/>
                  </a:lnTo>
                  <a:lnTo>
                    <a:pt x="6" y="70"/>
                  </a:lnTo>
                  <a:lnTo>
                    <a:pt x="18" y="40"/>
                  </a:lnTo>
                  <a:lnTo>
                    <a:pt x="36" y="9"/>
                  </a:lnTo>
                  <a:lnTo>
                    <a:pt x="35" y="13"/>
                  </a:lnTo>
                  <a:lnTo>
                    <a:pt x="32" y="21"/>
                  </a:lnTo>
                  <a:lnTo>
                    <a:pt x="28" y="32"/>
                  </a:lnTo>
                  <a:lnTo>
                    <a:pt x="26" y="48"/>
                  </a:lnTo>
                  <a:lnTo>
                    <a:pt x="24" y="66"/>
                  </a:lnTo>
                  <a:lnTo>
                    <a:pt x="24" y="87"/>
                  </a:lnTo>
                  <a:lnTo>
                    <a:pt x="28" y="109"/>
                  </a:lnTo>
                  <a:lnTo>
                    <a:pt x="37" y="131"/>
                  </a:lnTo>
                  <a:lnTo>
                    <a:pt x="50" y="153"/>
                  </a:lnTo>
                  <a:lnTo>
                    <a:pt x="49" y="149"/>
                  </a:lnTo>
                  <a:lnTo>
                    <a:pt x="46" y="140"/>
                  </a:lnTo>
                  <a:lnTo>
                    <a:pt x="42" y="127"/>
                  </a:lnTo>
                  <a:lnTo>
                    <a:pt x="39" y="109"/>
                  </a:lnTo>
                  <a:lnTo>
                    <a:pt x="37" y="88"/>
                  </a:lnTo>
                  <a:lnTo>
                    <a:pt x="37" y="66"/>
                  </a:lnTo>
                  <a:lnTo>
                    <a:pt x="40" y="44"/>
                  </a:lnTo>
                  <a:lnTo>
                    <a:pt x="46" y="21"/>
                  </a:lnTo>
                  <a:lnTo>
                    <a:pt x="58"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8" name="任意多边形: 形状 47"/>
            <p:cNvSpPr>
              <a:spLocks/>
            </p:cNvSpPr>
            <p:nvPr/>
          </p:nvSpPr>
          <p:spPr bwMode="auto">
            <a:xfrm>
              <a:off x="4566890" y="4553744"/>
              <a:ext cx="406400" cy="280988"/>
            </a:xfrm>
            <a:custGeom>
              <a:avLst/>
              <a:gdLst>
                <a:gd name="T0" fmla="*/ 89 w 256"/>
                <a:gd name="T1" fmla="*/ 0 h 177"/>
                <a:gd name="T2" fmla="*/ 108 w 256"/>
                <a:gd name="T3" fmla="*/ 0 h 177"/>
                <a:gd name="T4" fmla="*/ 129 w 256"/>
                <a:gd name="T5" fmla="*/ 3 h 177"/>
                <a:gd name="T6" fmla="*/ 150 w 256"/>
                <a:gd name="T7" fmla="*/ 9 h 177"/>
                <a:gd name="T8" fmla="*/ 170 w 256"/>
                <a:gd name="T9" fmla="*/ 20 h 177"/>
                <a:gd name="T10" fmla="*/ 190 w 256"/>
                <a:gd name="T11" fmla="*/ 35 h 177"/>
                <a:gd name="T12" fmla="*/ 209 w 256"/>
                <a:gd name="T13" fmla="*/ 55 h 177"/>
                <a:gd name="T14" fmla="*/ 226 w 256"/>
                <a:gd name="T15" fmla="*/ 79 h 177"/>
                <a:gd name="T16" fmla="*/ 242 w 256"/>
                <a:gd name="T17" fmla="*/ 112 h 177"/>
                <a:gd name="T18" fmla="*/ 256 w 256"/>
                <a:gd name="T19" fmla="*/ 150 h 177"/>
                <a:gd name="T20" fmla="*/ 254 w 256"/>
                <a:gd name="T21" fmla="*/ 151 h 177"/>
                <a:gd name="T22" fmla="*/ 247 w 256"/>
                <a:gd name="T23" fmla="*/ 153 h 177"/>
                <a:gd name="T24" fmla="*/ 238 w 256"/>
                <a:gd name="T25" fmla="*/ 157 h 177"/>
                <a:gd name="T26" fmla="*/ 225 w 256"/>
                <a:gd name="T27" fmla="*/ 163 h 177"/>
                <a:gd name="T28" fmla="*/ 211 w 256"/>
                <a:gd name="T29" fmla="*/ 166 h 177"/>
                <a:gd name="T30" fmla="*/ 193 w 256"/>
                <a:gd name="T31" fmla="*/ 172 h 177"/>
                <a:gd name="T32" fmla="*/ 174 w 256"/>
                <a:gd name="T33" fmla="*/ 174 h 177"/>
                <a:gd name="T34" fmla="*/ 154 w 256"/>
                <a:gd name="T35" fmla="*/ 177 h 177"/>
                <a:gd name="T36" fmla="*/ 134 w 256"/>
                <a:gd name="T37" fmla="*/ 177 h 177"/>
                <a:gd name="T38" fmla="*/ 112 w 256"/>
                <a:gd name="T39" fmla="*/ 174 h 177"/>
                <a:gd name="T40" fmla="*/ 92 w 256"/>
                <a:gd name="T41" fmla="*/ 168 h 177"/>
                <a:gd name="T42" fmla="*/ 72 w 256"/>
                <a:gd name="T43" fmla="*/ 159 h 177"/>
                <a:gd name="T44" fmla="*/ 54 w 256"/>
                <a:gd name="T45" fmla="*/ 146 h 177"/>
                <a:gd name="T46" fmla="*/ 37 w 256"/>
                <a:gd name="T47" fmla="*/ 127 h 177"/>
                <a:gd name="T48" fmla="*/ 22 w 256"/>
                <a:gd name="T49" fmla="*/ 105 h 177"/>
                <a:gd name="T50" fmla="*/ 9 w 256"/>
                <a:gd name="T51" fmla="*/ 77 h 177"/>
                <a:gd name="T52" fmla="*/ 0 w 256"/>
                <a:gd name="T53" fmla="*/ 42 h 177"/>
                <a:gd name="T54" fmla="*/ 2 w 256"/>
                <a:gd name="T55" fmla="*/ 44 h 177"/>
                <a:gd name="T56" fmla="*/ 5 w 256"/>
                <a:gd name="T57" fmla="*/ 52 h 177"/>
                <a:gd name="T58" fmla="*/ 12 w 256"/>
                <a:gd name="T59" fmla="*/ 63 h 177"/>
                <a:gd name="T60" fmla="*/ 21 w 256"/>
                <a:gd name="T61" fmla="*/ 76 h 177"/>
                <a:gd name="T62" fmla="*/ 33 w 256"/>
                <a:gd name="T63" fmla="*/ 90 h 177"/>
                <a:gd name="T64" fmla="*/ 48 w 256"/>
                <a:gd name="T65" fmla="*/ 104 h 177"/>
                <a:gd name="T66" fmla="*/ 65 w 256"/>
                <a:gd name="T67" fmla="*/ 117 h 177"/>
                <a:gd name="T68" fmla="*/ 87 w 256"/>
                <a:gd name="T69" fmla="*/ 126 h 177"/>
                <a:gd name="T70" fmla="*/ 112 w 256"/>
                <a:gd name="T71" fmla="*/ 133 h 177"/>
                <a:gd name="T72" fmla="*/ 109 w 256"/>
                <a:gd name="T73" fmla="*/ 131 h 177"/>
                <a:gd name="T74" fmla="*/ 100 w 256"/>
                <a:gd name="T75" fmla="*/ 127 h 177"/>
                <a:gd name="T76" fmla="*/ 89 w 256"/>
                <a:gd name="T77" fmla="*/ 120 h 177"/>
                <a:gd name="T78" fmla="*/ 73 w 256"/>
                <a:gd name="T79" fmla="*/ 109 h 177"/>
                <a:gd name="T80" fmla="*/ 57 w 256"/>
                <a:gd name="T81" fmla="*/ 96 h 177"/>
                <a:gd name="T82" fmla="*/ 42 w 256"/>
                <a:gd name="T83" fmla="*/ 81 h 177"/>
                <a:gd name="T84" fmla="*/ 28 w 256"/>
                <a:gd name="T85" fmla="*/ 63 h 177"/>
                <a:gd name="T86" fmla="*/ 17 w 256"/>
                <a:gd name="T87" fmla="*/ 42 h 177"/>
                <a:gd name="T88" fmla="*/ 11 w 256"/>
                <a:gd name="T89" fmla="*/ 18 h 177"/>
                <a:gd name="T90" fmla="*/ 12 w 256"/>
                <a:gd name="T91" fmla="*/ 18 h 177"/>
                <a:gd name="T92" fmla="*/ 18 w 256"/>
                <a:gd name="T93" fmla="*/ 16 h 177"/>
                <a:gd name="T94" fmla="*/ 28 w 256"/>
                <a:gd name="T95" fmla="*/ 12 h 177"/>
                <a:gd name="T96" fmla="*/ 39 w 256"/>
                <a:gd name="T97" fmla="*/ 8 h 177"/>
                <a:gd name="T98" fmla="*/ 54 w 256"/>
                <a:gd name="T99" fmla="*/ 4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8" y="0"/>
                  </a:lnTo>
                  <a:lnTo>
                    <a:pt x="129" y="3"/>
                  </a:lnTo>
                  <a:lnTo>
                    <a:pt x="150" y="9"/>
                  </a:lnTo>
                  <a:lnTo>
                    <a:pt x="170" y="20"/>
                  </a:lnTo>
                  <a:lnTo>
                    <a:pt x="190" y="35"/>
                  </a:lnTo>
                  <a:lnTo>
                    <a:pt x="209" y="55"/>
                  </a:lnTo>
                  <a:lnTo>
                    <a:pt x="226" y="79"/>
                  </a:lnTo>
                  <a:lnTo>
                    <a:pt x="242" y="112"/>
                  </a:lnTo>
                  <a:lnTo>
                    <a:pt x="256" y="150"/>
                  </a:lnTo>
                  <a:lnTo>
                    <a:pt x="254" y="151"/>
                  </a:lnTo>
                  <a:lnTo>
                    <a:pt x="247" y="153"/>
                  </a:lnTo>
                  <a:lnTo>
                    <a:pt x="238" y="157"/>
                  </a:lnTo>
                  <a:lnTo>
                    <a:pt x="225" y="163"/>
                  </a:lnTo>
                  <a:lnTo>
                    <a:pt x="211" y="166"/>
                  </a:lnTo>
                  <a:lnTo>
                    <a:pt x="193" y="172"/>
                  </a:lnTo>
                  <a:lnTo>
                    <a:pt x="174" y="174"/>
                  </a:lnTo>
                  <a:lnTo>
                    <a:pt x="154" y="177"/>
                  </a:lnTo>
                  <a:lnTo>
                    <a:pt x="134" y="177"/>
                  </a:lnTo>
                  <a:lnTo>
                    <a:pt x="112" y="174"/>
                  </a:lnTo>
                  <a:lnTo>
                    <a:pt x="92" y="168"/>
                  </a:lnTo>
                  <a:lnTo>
                    <a:pt x="72" y="159"/>
                  </a:lnTo>
                  <a:lnTo>
                    <a:pt x="54" y="146"/>
                  </a:lnTo>
                  <a:lnTo>
                    <a:pt x="37" y="127"/>
                  </a:lnTo>
                  <a:lnTo>
                    <a:pt x="22" y="105"/>
                  </a:lnTo>
                  <a:lnTo>
                    <a:pt x="9" y="77"/>
                  </a:lnTo>
                  <a:lnTo>
                    <a:pt x="0" y="42"/>
                  </a:lnTo>
                  <a:lnTo>
                    <a:pt x="2" y="44"/>
                  </a:lnTo>
                  <a:lnTo>
                    <a:pt x="5" y="52"/>
                  </a:lnTo>
                  <a:lnTo>
                    <a:pt x="12" y="63"/>
                  </a:lnTo>
                  <a:lnTo>
                    <a:pt x="21" y="76"/>
                  </a:lnTo>
                  <a:lnTo>
                    <a:pt x="33" y="90"/>
                  </a:lnTo>
                  <a:lnTo>
                    <a:pt x="48" y="104"/>
                  </a:lnTo>
                  <a:lnTo>
                    <a:pt x="65" y="117"/>
                  </a:lnTo>
                  <a:lnTo>
                    <a:pt x="87" y="126"/>
                  </a:lnTo>
                  <a:lnTo>
                    <a:pt x="112" y="133"/>
                  </a:lnTo>
                  <a:lnTo>
                    <a:pt x="109" y="131"/>
                  </a:lnTo>
                  <a:lnTo>
                    <a:pt x="100" y="127"/>
                  </a:lnTo>
                  <a:lnTo>
                    <a:pt x="89" y="120"/>
                  </a:lnTo>
                  <a:lnTo>
                    <a:pt x="73" y="109"/>
                  </a:lnTo>
                  <a:lnTo>
                    <a:pt x="57" y="96"/>
                  </a:lnTo>
                  <a:lnTo>
                    <a:pt x="42" y="81"/>
                  </a:lnTo>
                  <a:lnTo>
                    <a:pt x="28" y="63"/>
                  </a:lnTo>
                  <a:lnTo>
                    <a:pt x="17" y="42"/>
                  </a:lnTo>
                  <a:lnTo>
                    <a:pt x="11" y="18"/>
                  </a:lnTo>
                  <a:lnTo>
                    <a:pt x="12" y="18"/>
                  </a:lnTo>
                  <a:lnTo>
                    <a:pt x="18" y="16"/>
                  </a:lnTo>
                  <a:lnTo>
                    <a:pt x="28" y="12"/>
                  </a:lnTo>
                  <a:lnTo>
                    <a:pt x="39" y="8"/>
                  </a:lnTo>
                  <a:lnTo>
                    <a:pt x="54" y="4"/>
                  </a:lnTo>
                  <a:lnTo>
                    <a:pt x="70" y="2"/>
                  </a:lnTo>
                  <a:lnTo>
                    <a:pt x="89"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49" name="任意多边形: 形状 48"/>
            <p:cNvSpPr>
              <a:spLocks/>
            </p:cNvSpPr>
            <p:nvPr/>
          </p:nvSpPr>
          <p:spPr bwMode="auto">
            <a:xfrm>
              <a:off x="3925540" y="4442619"/>
              <a:ext cx="280988" cy="422275"/>
            </a:xfrm>
            <a:custGeom>
              <a:avLst/>
              <a:gdLst>
                <a:gd name="T0" fmla="*/ 60 w 177"/>
                <a:gd name="T1" fmla="*/ 0 h 266"/>
                <a:gd name="T2" fmla="*/ 61 w 177"/>
                <a:gd name="T3" fmla="*/ 1 h 266"/>
                <a:gd name="T4" fmla="*/ 66 w 177"/>
                <a:gd name="T5" fmla="*/ 3 h 266"/>
                <a:gd name="T6" fmla="*/ 75 w 177"/>
                <a:gd name="T7" fmla="*/ 7 h 266"/>
                <a:gd name="T8" fmla="*/ 86 w 177"/>
                <a:gd name="T9" fmla="*/ 12 h 266"/>
                <a:gd name="T10" fmla="*/ 97 w 177"/>
                <a:gd name="T11" fmla="*/ 18 h 266"/>
                <a:gd name="T12" fmla="*/ 110 w 177"/>
                <a:gd name="T13" fmla="*/ 27 h 266"/>
                <a:gd name="T14" fmla="*/ 123 w 177"/>
                <a:gd name="T15" fmla="*/ 38 h 266"/>
                <a:gd name="T16" fmla="*/ 136 w 177"/>
                <a:gd name="T17" fmla="*/ 49 h 266"/>
                <a:gd name="T18" fmla="*/ 148 w 177"/>
                <a:gd name="T19" fmla="*/ 64 h 266"/>
                <a:gd name="T20" fmla="*/ 160 w 177"/>
                <a:gd name="T21" fmla="*/ 81 h 266"/>
                <a:gd name="T22" fmla="*/ 168 w 177"/>
                <a:gd name="T23" fmla="*/ 100 h 266"/>
                <a:gd name="T24" fmla="*/ 174 w 177"/>
                <a:gd name="T25" fmla="*/ 121 h 266"/>
                <a:gd name="T26" fmla="*/ 177 w 177"/>
                <a:gd name="T27" fmla="*/ 144 h 266"/>
                <a:gd name="T28" fmla="*/ 175 w 177"/>
                <a:gd name="T29" fmla="*/ 171 h 266"/>
                <a:gd name="T30" fmla="*/ 169 w 177"/>
                <a:gd name="T31" fmla="*/ 200 h 266"/>
                <a:gd name="T32" fmla="*/ 157 w 177"/>
                <a:gd name="T33" fmla="*/ 231 h 266"/>
                <a:gd name="T34" fmla="*/ 142 w 177"/>
                <a:gd name="T35" fmla="*/ 266 h 266"/>
                <a:gd name="T36" fmla="*/ 139 w 177"/>
                <a:gd name="T37" fmla="*/ 265 h 266"/>
                <a:gd name="T38" fmla="*/ 133 w 177"/>
                <a:gd name="T39" fmla="*/ 264 h 266"/>
                <a:gd name="T40" fmla="*/ 123 w 177"/>
                <a:gd name="T41" fmla="*/ 260 h 266"/>
                <a:gd name="T42" fmla="*/ 110 w 177"/>
                <a:gd name="T43" fmla="*/ 253 h 266"/>
                <a:gd name="T44" fmla="*/ 96 w 177"/>
                <a:gd name="T45" fmla="*/ 247 h 266"/>
                <a:gd name="T46" fmla="*/ 82 w 177"/>
                <a:gd name="T47" fmla="*/ 236 h 266"/>
                <a:gd name="T48" fmla="*/ 65 w 177"/>
                <a:gd name="T49" fmla="*/ 226 h 266"/>
                <a:gd name="T50" fmla="*/ 51 w 177"/>
                <a:gd name="T51" fmla="*/ 213 h 266"/>
                <a:gd name="T52" fmla="*/ 35 w 177"/>
                <a:gd name="T53" fmla="*/ 199 h 266"/>
                <a:gd name="T54" fmla="*/ 22 w 177"/>
                <a:gd name="T55" fmla="*/ 182 h 266"/>
                <a:gd name="T56" fmla="*/ 12 w 177"/>
                <a:gd name="T57" fmla="*/ 164 h 266"/>
                <a:gd name="T58" fmla="*/ 4 w 177"/>
                <a:gd name="T59" fmla="*/ 143 h 266"/>
                <a:gd name="T60" fmla="*/ 0 w 177"/>
                <a:gd name="T61" fmla="*/ 121 h 266"/>
                <a:gd name="T62" fmla="*/ 1 w 177"/>
                <a:gd name="T63" fmla="*/ 96 h 266"/>
                <a:gd name="T64" fmla="*/ 7 w 177"/>
                <a:gd name="T65" fmla="*/ 69 h 266"/>
                <a:gd name="T66" fmla="*/ 18 w 177"/>
                <a:gd name="T67" fmla="*/ 40 h 266"/>
                <a:gd name="T68" fmla="*/ 36 w 177"/>
                <a:gd name="T69" fmla="*/ 9 h 266"/>
                <a:gd name="T70" fmla="*/ 36 w 177"/>
                <a:gd name="T71" fmla="*/ 12 h 266"/>
                <a:gd name="T72" fmla="*/ 34 w 177"/>
                <a:gd name="T73" fmla="*/ 20 h 266"/>
                <a:gd name="T74" fmla="*/ 30 w 177"/>
                <a:gd name="T75" fmla="*/ 33 h 266"/>
                <a:gd name="T76" fmla="*/ 27 w 177"/>
                <a:gd name="T77" fmla="*/ 48 h 266"/>
                <a:gd name="T78" fmla="*/ 26 w 177"/>
                <a:gd name="T79" fmla="*/ 66 h 266"/>
                <a:gd name="T80" fmla="*/ 26 w 177"/>
                <a:gd name="T81" fmla="*/ 87 h 266"/>
                <a:gd name="T82" fmla="*/ 30 w 177"/>
                <a:gd name="T83" fmla="*/ 108 h 266"/>
                <a:gd name="T84" fmla="*/ 38 w 177"/>
                <a:gd name="T85" fmla="*/ 131 h 266"/>
                <a:gd name="T86" fmla="*/ 51 w 177"/>
                <a:gd name="T87" fmla="*/ 153 h 266"/>
                <a:gd name="T88" fmla="*/ 49 w 177"/>
                <a:gd name="T89" fmla="*/ 149 h 266"/>
                <a:gd name="T90" fmla="*/ 47 w 177"/>
                <a:gd name="T91" fmla="*/ 140 h 266"/>
                <a:gd name="T92" fmla="*/ 44 w 177"/>
                <a:gd name="T93" fmla="*/ 126 h 266"/>
                <a:gd name="T94" fmla="*/ 40 w 177"/>
                <a:gd name="T95" fmla="*/ 109 h 266"/>
                <a:gd name="T96" fmla="*/ 39 w 177"/>
                <a:gd name="T97" fmla="*/ 88 h 266"/>
                <a:gd name="T98" fmla="*/ 39 w 177"/>
                <a:gd name="T99" fmla="*/ 66 h 266"/>
                <a:gd name="T100" fmla="*/ 42 w 177"/>
                <a:gd name="T101" fmla="*/ 44 h 266"/>
                <a:gd name="T102" fmla="*/ 48 w 177"/>
                <a:gd name="T103" fmla="*/ 21 h 266"/>
                <a:gd name="T104" fmla="*/ 60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60" y="0"/>
                  </a:moveTo>
                  <a:lnTo>
                    <a:pt x="61" y="1"/>
                  </a:lnTo>
                  <a:lnTo>
                    <a:pt x="66" y="3"/>
                  </a:lnTo>
                  <a:lnTo>
                    <a:pt x="75" y="7"/>
                  </a:lnTo>
                  <a:lnTo>
                    <a:pt x="86" y="12"/>
                  </a:lnTo>
                  <a:lnTo>
                    <a:pt x="97" y="18"/>
                  </a:lnTo>
                  <a:lnTo>
                    <a:pt x="110" y="27"/>
                  </a:lnTo>
                  <a:lnTo>
                    <a:pt x="123" y="38"/>
                  </a:lnTo>
                  <a:lnTo>
                    <a:pt x="136" y="49"/>
                  </a:lnTo>
                  <a:lnTo>
                    <a:pt x="148" y="64"/>
                  </a:lnTo>
                  <a:lnTo>
                    <a:pt x="160" y="81"/>
                  </a:lnTo>
                  <a:lnTo>
                    <a:pt x="168" y="100"/>
                  </a:lnTo>
                  <a:lnTo>
                    <a:pt x="174" y="121"/>
                  </a:lnTo>
                  <a:lnTo>
                    <a:pt x="177" y="144"/>
                  </a:lnTo>
                  <a:lnTo>
                    <a:pt x="175" y="171"/>
                  </a:lnTo>
                  <a:lnTo>
                    <a:pt x="169" y="200"/>
                  </a:lnTo>
                  <a:lnTo>
                    <a:pt x="157" y="231"/>
                  </a:lnTo>
                  <a:lnTo>
                    <a:pt x="142" y="266"/>
                  </a:lnTo>
                  <a:lnTo>
                    <a:pt x="139" y="265"/>
                  </a:lnTo>
                  <a:lnTo>
                    <a:pt x="133" y="264"/>
                  </a:lnTo>
                  <a:lnTo>
                    <a:pt x="123" y="260"/>
                  </a:lnTo>
                  <a:lnTo>
                    <a:pt x="110" y="253"/>
                  </a:lnTo>
                  <a:lnTo>
                    <a:pt x="96" y="247"/>
                  </a:lnTo>
                  <a:lnTo>
                    <a:pt x="82" y="236"/>
                  </a:lnTo>
                  <a:lnTo>
                    <a:pt x="65" y="226"/>
                  </a:lnTo>
                  <a:lnTo>
                    <a:pt x="51" y="213"/>
                  </a:lnTo>
                  <a:lnTo>
                    <a:pt x="35" y="199"/>
                  </a:lnTo>
                  <a:lnTo>
                    <a:pt x="22" y="182"/>
                  </a:lnTo>
                  <a:lnTo>
                    <a:pt x="12" y="164"/>
                  </a:lnTo>
                  <a:lnTo>
                    <a:pt x="4" y="143"/>
                  </a:lnTo>
                  <a:lnTo>
                    <a:pt x="0" y="121"/>
                  </a:lnTo>
                  <a:lnTo>
                    <a:pt x="1" y="96"/>
                  </a:lnTo>
                  <a:lnTo>
                    <a:pt x="7" y="69"/>
                  </a:lnTo>
                  <a:lnTo>
                    <a:pt x="18" y="40"/>
                  </a:lnTo>
                  <a:lnTo>
                    <a:pt x="36" y="9"/>
                  </a:lnTo>
                  <a:lnTo>
                    <a:pt x="36" y="12"/>
                  </a:lnTo>
                  <a:lnTo>
                    <a:pt x="34" y="20"/>
                  </a:lnTo>
                  <a:lnTo>
                    <a:pt x="30" y="33"/>
                  </a:lnTo>
                  <a:lnTo>
                    <a:pt x="27" y="48"/>
                  </a:lnTo>
                  <a:lnTo>
                    <a:pt x="26" y="66"/>
                  </a:lnTo>
                  <a:lnTo>
                    <a:pt x="26" y="87"/>
                  </a:lnTo>
                  <a:lnTo>
                    <a:pt x="30" y="108"/>
                  </a:lnTo>
                  <a:lnTo>
                    <a:pt x="38" y="131"/>
                  </a:lnTo>
                  <a:lnTo>
                    <a:pt x="51" y="153"/>
                  </a:lnTo>
                  <a:lnTo>
                    <a:pt x="49" y="149"/>
                  </a:lnTo>
                  <a:lnTo>
                    <a:pt x="47" y="140"/>
                  </a:lnTo>
                  <a:lnTo>
                    <a:pt x="44" y="126"/>
                  </a:lnTo>
                  <a:lnTo>
                    <a:pt x="40" y="109"/>
                  </a:lnTo>
                  <a:lnTo>
                    <a:pt x="39" y="88"/>
                  </a:lnTo>
                  <a:lnTo>
                    <a:pt x="39" y="66"/>
                  </a:lnTo>
                  <a:lnTo>
                    <a:pt x="42" y="44"/>
                  </a:lnTo>
                  <a:lnTo>
                    <a:pt x="48" y="21"/>
                  </a:lnTo>
                  <a:lnTo>
                    <a:pt x="60" y="0"/>
                  </a:lnTo>
                  <a:close/>
                </a:path>
              </a:pathLst>
            </a:custGeom>
            <a:solidFill>
              <a:schemeClr val="accent5">
                <a:lumMod val="100000"/>
              </a:schemeClr>
            </a:solidFill>
            <a:ln w="0">
              <a:noFill/>
              <a:prstDash val="solid"/>
              <a:round/>
              <a:headEnd/>
              <a:tailEnd/>
            </a:ln>
          </p:spPr>
          <p:txBody>
            <a:bodyPr anchor="ctr"/>
            <a:lstStyle/>
            <a:p>
              <a:pPr algn="ctr"/>
              <a:endParaRPr/>
            </a:p>
          </p:txBody>
        </p:sp>
        <p:sp>
          <p:nvSpPr>
            <p:cNvPr id="50" name="任意多边形: 形状 49"/>
            <p:cNvSpPr>
              <a:spLocks/>
            </p:cNvSpPr>
            <p:nvPr/>
          </p:nvSpPr>
          <p:spPr bwMode="auto">
            <a:xfrm>
              <a:off x="3334990" y="2942431"/>
              <a:ext cx="280988" cy="406400"/>
            </a:xfrm>
            <a:custGeom>
              <a:avLst/>
              <a:gdLst>
                <a:gd name="T0" fmla="*/ 135 w 177"/>
                <a:gd name="T1" fmla="*/ 0 h 256"/>
                <a:gd name="T2" fmla="*/ 133 w 177"/>
                <a:gd name="T3" fmla="*/ 1 h 256"/>
                <a:gd name="T4" fmla="*/ 125 w 177"/>
                <a:gd name="T5" fmla="*/ 5 h 256"/>
                <a:gd name="T6" fmla="*/ 115 w 177"/>
                <a:gd name="T7" fmla="*/ 12 h 256"/>
                <a:gd name="T8" fmla="*/ 102 w 177"/>
                <a:gd name="T9" fmla="*/ 21 h 256"/>
                <a:gd name="T10" fmla="*/ 87 w 177"/>
                <a:gd name="T11" fmla="*/ 33 h 256"/>
                <a:gd name="T12" fmla="*/ 73 w 177"/>
                <a:gd name="T13" fmla="*/ 47 h 256"/>
                <a:gd name="T14" fmla="*/ 60 w 177"/>
                <a:gd name="T15" fmla="*/ 65 h 256"/>
                <a:gd name="T16" fmla="*/ 51 w 177"/>
                <a:gd name="T17" fmla="*/ 87 h 256"/>
                <a:gd name="T18" fmla="*/ 44 w 177"/>
                <a:gd name="T19" fmla="*/ 112 h 256"/>
                <a:gd name="T20" fmla="*/ 46 w 177"/>
                <a:gd name="T21" fmla="*/ 108 h 256"/>
                <a:gd name="T22" fmla="*/ 50 w 177"/>
                <a:gd name="T23" fmla="*/ 100 h 256"/>
                <a:gd name="T24" fmla="*/ 57 w 177"/>
                <a:gd name="T25" fmla="*/ 88 h 256"/>
                <a:gd name="T26" fmla="*/ 68 w 177"/>
                <a:gd name="T27" fmla="*/ 73 h 256"/>
                <a:gd name="T28" fmla="*/ 81 w 177"/>
                <a:gd name="T29" fmla="*/ 57 h 256"/>
                <a:gd name="T30" fmla="*/ 96 w 177"/>
                <a:gd name="T31" fmla="*/ 42 h 256"/>
                <a:gd name="T32" fmla="*/ 115 w 177"/>
                <a:gd name="T33" fmla="*/ 27 h 256"/>
                <a:gd name="T34" fmla="*/ 135 w 177"/>
                <a:gd name="T35" fmla="*/ 17 h 256"/>
                <a:gd name="T36" fmla="*/ 158 w 177"/>
                <a:gd name="T37" fmla="*/ 9 h 256"/>
                <a:gd name="T38" fmla="*/ 159 w 177"/>
                <a:gd name="T39" fmla="*/ 12 h 256"/>
                <a:gd name="T40" fmla="*/ 161 w 177"/>
                <a:gd name="T41" fmla="*/ 17 h 256"/>
                <a:gd name="T42" fmla="*/ 165 w 177"/>
                <a:gd name="T43" fmla="*/ 27 h 256"/>
                <a:gd name="T44" fmla="*/ 169 w 177"/>
                <a:gd name="T45" fmla="*/ 39 h 256"/>
                <a:gd name="T46" fmla="*/ 173 w 177"/>
                <a:gd name="T47" fmla="*/ 53 h 256"/>
                <a:gd name="T48" fmla="*/ 176 w 177"/>
                <a:gd name="T49" fmla="*/ 70 h 256"/>
                <a:gd name="T50" fmla="*/ 177 w 177"/>
                <a:gd name="T51" fmla="*/ 88 h 256"/>
                <a:gd name="T52" fmla="*/ 177 w 177"/>
                <a:gd name="T53" fmla="*/ 108 h 256"/>
                <a:gd name="T54" fmla="*/ 173 w 177"/>
                <a:gd name="T55" fmla="*/ 129 h 256"/>
                <a:gd name="T56" fmla="*/ 167 w 177"/>
                <a:gd name="T57" fmla="*/ 149 h 256"/>
                <a:gd name="T58" fmla="*/ 158 w 177"/>
                <a:gd name="T59" fmla="*/ 170 h 256"/>
                <a:gd name="T60" fmla="*/ 142 w 177"/>
                <a:gd name="T61" fmla="*/ 190 h 256"/>
                <a:gd name="T62" fmla="*/ 122 w 177"/>
                <a:gd name="T63" fmla="*/ 209 h 256"/>
                <a:gd name="T64" fmla="*/ 98 w 177"/>
                <a:gd name="T65" fmla="*/ 226 h 256"/>
                <a:gd name="T66" fmla="*/ 65 w 177"/>
                <a:gd name="T67" fmla="*/ 242 h 256"/>
                <a:gd name="T68" fmla="*/ 28 w 177"/>
                <a:gd name="T69" fmla="*/ 256 h 256"/>
                <a:gd name="T70" fmla="*/ 26 w 177"/>
                <a:gd name="T71" fmla="*/ 253 h 256"/>
                <a:gd name="T72" fmla="*/ 24 w 177"/>
                <a:gd name="T73" fmla="*/ 247 h 256"/>
                <a:gd name="T74" fmla="*/ 20 w 177"/>
                <a:gd name="T75" fmla="*/ 238 h 256"/>
                <a:gd name="T76" fmla="*/ 15 w 177"/>
                <a:gd name="T77" fmla="*/ 225 h 256"/>
                <a:gd name="T78" fmla="*/ 11 w 177"/>
                <a:gd name="T79" fmla="*/ 209 h 256"/>
                <a:gd name="T80" fmla="*/ 5 w 177"/>
                <a:gd name="T81" fmla="*/ 192 h 256"/>
                <a:gd name="T82" fmla="*/ 3 w 177"/>
                <a:gd name="T83" fmla="*/ 174 h 256"/>
                <a:gd name="T84" fmla="*/ 0 w 177"/>
                <a:gd name="T85" fmla="*/ 153 h 256"/>
                <a:gd name="T86" fmla="*/ 0 w 177"/>
                <a:gd name="T87" fmla="*/ 132 h 256"/>
                <a:gd name="T88" fmla="*/ 3 w 177"/>
                <a:gd name="T89" fmla="*/ 112 h 256"/>
                <a:gd name="T90" fmla="*/ 8 w 177"/>
                <a:gd name="T91" fmla="*/ 91 h 256"/>
                <a:gd name="T92" fmla="*/ 17 w 177"/>
                <a:gd name="T93" fmla="*/ 71 h 256"/>
                <a:gd name="T94" fmla="*/ 31 w 177"/>
                <a:gd name="T95" fmla="*/ 53 h 256"/>
                <a:gd name="T96" fmla="*/ 48 w 177"/>
                <a:gd name="T97" fmla="*/ 36 h 256"/>
                <a:gd name="T98" fmla="*/ 72 w 177"/>
                <a:gd name="T99" fmla="*/ 21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5" y="12"/>
                  </a:lnTo>
                  <a:lnTo>
                    <a:pt x="102" y="21"/>
                  </a:lnTo>
                  <a:lnTo>
                    <a:pt x="87" y="33"/>
                  </a:lnTo>
                  <a:lnTo>
                    <a:pt x="73" y="47"/>
                  </a:lnTo>
                  <a:lnTo>
                    <a:pt x="60" y="65"/>
                  </a:lnTo>
                  <a:lnTo>
                    <a:pt x="51" y="87"/>
                  </a:lnTo>
                  <a:lnTo>
                    <a:pt x="44" y="112"/>
                  </a:lnTo>
                  <a:lnTo>
                    <a:pt x="46" y="108"/>
                  </a:lnTo>
                  <a:lnTo>
                    <a:pt x="50" y="100"/>
                  </a:lnTo>
                  <a:lnTo>
                    <a:pt x="57" y="88"/>
                  </a:lnTo>
                  <a:lnTo>
                    <a:pt x="68" y="73"/>
                  </a:lnTo>
                  <a:lnTo>
                    <a:pt x="81" y="57"/>
                  </a:lnTo>
                  <a:lnTo>
                    <a:pt x="96" y="42"/>
                  </a:lnTo>
                  <a:lnTo>
                    <a:pt x="115" y="27"/>
                  </a:lnTo>
                  <a:lnTo>
                    <a:pt x="135" y="17"/>
                  </a:lnTo>
                  <a:lnTo>
                    <a:pt x="158" y="9"/>
                  </a:lnTo>
                  <a:lnTo>
                    <a:pt x="159" y="12"/>
                  </a:lnTo>
                  <a:lnTo>
                    <a:pt x="161" y="17"/>
                  </a:lnTo>
                  <a:lnTo>
                    <a:pt x="165" y="27"/>
                  </a:lnTo>
                  <a:lnTo>
                    <a:pt x="169" y="39"/>
                  </a:lnTo>
                  <a:lnTo>
                    <a:pt x="173" y="53"/>
                  </a:lnTo>
                  <a:lnTo>
                    <a:pt x="176" y="70"/>
                  </a:lnTo>
                  <a:lnTo>
                    <a:pt x="177" y="88"/>
                  </a:lnTo>
                  <a:lnTo>
                    <a:pt x="177" y="108"/>
                  </a:lnTo>
                  <a:lnTo>
                    <a:pt x="173" y="129"/>
                  </a:lnTo>
                  <a:lnTo>
                    <a:pt x="167" y="149"/>
                  </a:lnTo>
                  <a:lnTo>
                    <a:pt x="158" y="170"/>
                  </a:lnTo>
                  <a:lnTo>
                    <a:pt x="142" y="190"/>
                  </a:lnTo>
                  <a:lnTo>
                    <a:pt x="122" y="209"/>
                  </a:lnTo>
                  <a:lnTo>
                    <a:pt x="98" y="226"/>
                  </a:lnTo>
                  <a:lnTo>
                    <a:pt x="65" y="242"/>
                  </a:lnTo>
                  <a:lnTo>
                    <a:pt x="28" y="256"/>
                  </a:lnTo>
                  <a:lnTo>
                    <a:pt x="26" y="253"/>
                  </a:lnTo>
                  <a:lnTo>
                    <a:pt x="24" y="247"/>
                  </a:lnTo>
                  <a:lnTo>
                    <a:pt x="20" y="238"/>
                  </a:lnTo>
                  <a:lnTo>
                    <a:pt x="15" y="225"/>
                  </a:lnTo>
                  <a:lnTo>
                    <a:pt x="11" y="209"/>
                  </a:lnTo>
                  <a:lnTo>
                    <a:pt x="5" y="192"/>
                  </a:lnTo>
                  <a:lnTo>
                    <a:pt x="3" y="174"/>
                  </a:lnTo>
                  <a:lnTo>
                    <a:pt x="0" y="153"/>
                  </a:lnTo>
                  <a:lnTo>
                    <a:pt x="0" y="132"/>
                  </a:lnTo>
                  <a:lnTo>
                    <a:pt x="3" y="112"/>
                  </a:lnTo>
                  <a:lnTo>
                    <a:pt x="8" y="91"/>
                  </a:lnTo>
                  <a:lnTo>
                    <a:pt x="17" y="71"/>
                  </a:lnTo>
                  <a:lnTo>
                    <a:pt x="31" y="53"/>
                  </a:lnTo>
                  <a:lnTo>
                    <a:pt x="48" y="36"/>
                  </a:lnTo>
                  <a:lnTo>
                    <a:pt x="72" y="21"/>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51" name="任意多边形: 形状 50"/>
            <p:cNvSpPr>
              <a:spLocks/>
            </p:cNvSpPr>
            <p:nvPr/>
          </p:nvSpPr>
          <p:spPr bwMode="auto">
            <a:xfrm>
              <a:off x="2347565" y="2512219"/>
              <a:ext cx="277813" cy="422275"/>
            </a:xfrm>
            <a:custGeom>
              <a:avLst/>
              <a:gdLst>
                <a:gd name="T0" fmla="*/ 60 w 175"/>
                <a:gd name="T1" fmla="*/ 0 h 266"/>
                <a:gd name="T2" fmla="*/ 61 w 175"/>
                <a:gd name="T3" fmla="*/ 1 h 266"/>
                <a:gd name="T4" fmla="*/ 66 w 175"/>
                <a:gd name="T5" fmla="*/ 2 h 266"/>
                <a:gd name="T6" fmla="*/ 75 w 175"/>
                <a:gd name="T7" fmla="*/ 6 h 266"/>
                <a:gd name="T8" fmla="*/ 84 w 175"/>
                <a:gd name="T9" fmla="*/ 11 h 266"/>
                <a:gd name="T10" fmla="*/ 97 w 175"/>
                <a:gd name="T11" fmla="*/ 18 h 266"/>
                <a:gd name="T12" fmla="*/ 110 w 175"/>
                <a:gd name="T13" fmla="*/ 27 h 266"/>
                <a:gd name="T14" fmla="*/ 123 w 175"/>
                <a:gd name="T15" fmla="*/ 37 h 266"/>
                <a:gd name="T16" fmla="*/ 136 w 175"/>
                <a:gd name="T17" fmla="*/ 49 h 266"/>
                <a:gd name="T18" fmla="*/ 148 w 175"/>
                <a:gd name="T19" fmla="*/ 65 h 266"/>
                <a:gd name="T20" fmla="*/ 158 w 175"/>
                <a:gd name="T21" fmla="*/ 80 h 266"/>
                <a:gd name="T22" fmla="*/ 167 w 175"/>
                <a:gd name="T23" fmla="*/ 100 h 266"/>
                <a:gd name="T24" fmla="*/ 173 w 175"/>
                <a:gd name="T25" fmla="*/ 120 h 266"/>
                <a:gd name="T26" fmla="*/ 175 w 175"/>
                <a:gd name="T27" fmla="*/ 145 h 266"/>
                <a:gd name="T28" fmla="*/ 174 w 175"/>
                <a:gd name="T29" fmla="*/ 171 h 266"/>
                <a:gd name="T30" fmla="*/ 169 w 175"/>
                <a:gd name="T31" fmla="*/ 200 h 266"/>
                <a:gd name="T32" fmla="*/ 157 w 175"/>
                <a:gd name="T33" fmla="*/ 232 h 266"/>
                <a:gd name="T34" fmla="*/ 140 w 175"/>
                <a:gd name="T35" fmla="*/ 266 h 266"/>
                <a:gd name="T36" fmla="*/ 139 w 175"/>
                <a:gd name="T37" fmla="*/ 266 h 266"/>
                <a:gd name="T38" fmla="*/ 132 w 175"/>
                <a:gd name="T39" fmla="*/ 263 h 266"/>
                <a:gd name="T40" fmla="*/ 122 w 175"/>
                <a:gd name="T41" fmla="*/ 259 h 266"/>
                <a:gd name="T42" fmla="*/ 110 w 175"/>
                <a:gd name="T43" fmla="*/ 253 h 266"/>
                <a:gd name="T44" fmla="*/ 96 w 175"/>
                <a:gd name="T45" fmla="*/ 246 h 266"/>
                <a:gd name="T46" fmla="*/ 80 w 175"/>
                <a:gd name="T47" fmla="*/ 237 h 266"/>
                <a:gd name="T48" fmla="*/ 65 w 175"/>
                <a:gd name="T49" fmla="*/ 226 h 266"/>
                <a:gd name="T50" fmla="*/ 49 w 175"/>
                <a:gd name="T51" fmla="*/ 213 h 266"/>
                <a:gd name="T52" fmla="*/ 35 w 175"/>
                <a:gd name="T53" fmla="*/ 198 h 266"/>
                <a:gd name="T54" fmla="*/ 22 w 175"/>
                <a:gd name="T55" fmla="*/ 181 h 266"/>
                <a:gd name="T56" fmla="*/ 11 w 175"/>
                <a:gd name="T57" fmla="*/ 163 h 266"/>
                <a:gd name="T58" fmla="*/ 4 w 175"/>
                <a:gd name="T59" fmla="*/ 143 h 266"/>
                <a:gd name="T60" fmla="*/ 0 w 175"/>
                <a:gd name="T61" fmla="*/ 120 h 266"/>
                <a:gd name="T62" fmla="*/ 1 w 175"/>
                <a:gd name="T63" fmla="*/ 96 h 266"/>
                <a:gd name="T64" fmla="*/ 6 w 175"/>
                <a:gd name="T65" fmla="*/ 70 h 266"/>
                <a:gd name="T66" fmla="*/ 18 w 175"/>
                <a:gd name="T67" fmla="*/ 40 h 266"/>
                <a:gd name="T68" fmla="*/ 36 w 175"/>
                <a:gd name="T69" fmla="*/ 9 h 266"/>
                <a:gd name="T70" fmla="*/ 35 w 175"/>
                <a:gd name="T71" fmla="*/ 11 h 266"/>
                <a:gd name="T72" fmla="*/ 32 w 175"/>
                <a:gd name="T73" fmla="*/ 21 h 266"/>
                <a:gd name="T74" fmla="*/ 30 w 175"/>
                <a:gd name="T75" fmla="*/ 32 h 266"/>
                <a:gd name="T76" fmla="*/ 27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49 h 266"/>
                <a:gd name="T90" fmla="*/ 47 w 175"/>
                <a:gd name="T91" fmla="*/ 140 h 266"/>
                <a:gd name="T92" fmla="*/ 43 w 175"/>
                <a:gd name="T93" fmla="*/ 127 h 266"/>
                <a:gd name="T94" fmla="*/ 40 w 175"/>
                <a:gd name="T95" fmla="*/ 109 h 266"/>
                <a:gd name="T96" fmla="*/ 37 w 175"/>
                <a:gd name="T97" fmla="*/ 88 h 266"/>
                <a:gd name="T98" fmla="*/ 37 w 175"/>
                <a:gd name="T99" fmla="*/ 66 h 266"/>
                <a:gd name="T100" fmla="*/ 41 w 175"/>
                <a:gd name="T101" fmla="*/ 44 h 266"/>
                <a:gd name="T102" fmla="*/ 48 w 175"/>
                <a:gd name="T103" fmla="*/ 22 h 266"/>
                <a:gd name="T104" fmla="*/ 60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60" y="0"/>
                  </a:moveTo>
                  <a:lnTo>
                    <a:pt x="61" y="1"/>
                  </a:lnTo>
                  <a:lnTo>
                    <a:pt x="66" y="2"/>
                  </a:lnTo>
                  <a:lnTo>
                    <a:pt x="75" y="6"/>
                  </a:lnTo>
                  <a:lnTo>
                    <a:pt x="84" y="11"/>
                  </a:lnTo>
                  <a:lnTo>
                    <a:pt x="97" y="18"/>
                  </a:lnTo>
                  <a:lnTo>
                    <a:pt x="110" y="27"/>
                  </a:lnTo>
                  <a:lnTo>
                    <a:pt x="123" y="37"/>
                  </a:lnTo>
                  <a:lnTo>
                    <a:pt x="136" y="49"/>
                  </a:lnTo>
                  <a:lnTo>
                    <a:pt x="148" y="65"/>
                  </a:lnTo>
                  <a:lnTo>
                    <a:pt x="158" y="80"/>
                  </a:lnTo>
                  <a:lnTo>
                    <a:pt x="167" y="100"/>
                  </a:lnTo>
                  <a:lnTo>
                    <a:pt x="173" y="120"/>
                  </a:lnTo>
                  <a:lnTo>
                    <a:pt x="175" y="145"/>
                  </a:lnTo>
                  <a:lnTo>
                    <a:pt x="174" y="171"/>
                  </a:lnTo>
                  <a:lnTo>
                    <a:pt x="169" y="200"/>
                  </a:lnTo>
                  <a:lnTo>
                    <a:pt x="157" y="232"/>
                  </a:lnTo>
                  <a:lnTo>
                    <a:pt x="140" y="266"/>
                  </a:lnTo>
                  <a:lnTo>
                    <a:pt x="139" y="266"/>
                  </a:lnTo>
                  <a:lnTo>
                    <a:pt x="132" y="263"/>
                  </a:lnTo>
                  <a:lnTo>
                    <a:pt x="122" y="259"/>
                  </a:lnTo>
                  <a:lnTo>
                    <a:pt x="110" y="253"/>
                  </a:lnTo>
                  <a:lnTo>
                    <a:pt x="96" y="246"/>
                  </a:lnTo>
                  <a:lnTo>
                    <a:pt x="80" y="237"/>
                  </a:lnTo>
                  <a:lnTo>
                    <a:pt x="65" y="226"/>
                  </a:lnTo>
                  <a:lnTo>
                    <a:pt x="49" y="213"/>
                  </a:lnTo>
                  <a:lnTo>
                    <a:pt x="35" y="198"/>
                  </a:lnTo>
                  <a:lnTo>
                    <a:pt x="22" y="181"/>
                  </a:lnTo>
                  <a:lnTo>
                    <a:pt x="11" y="163"/>
                  </a:lnTo>
                  <a:lnTo>
                    <a:pt x="4" y="143"/>
                  </a:lnTo>
                  <a:lnTo>
                    <a:pt x="0" y="120"/>
                  </a:lnTo>
                  <a:lnTo>
                    <a:pt x="1" y="96"/>
                  </a:lnTo>
                  <a:lnTo>
                    <a:pt x="6" y="70"/>
                  </a:lnTo>
                  <a:lnTo>
                    <a:pt x="18" y="40"/>
                  </a:lnTo>
                  <a:lnTo>
                    <a:pt x="36" y="9"/>
                  </a:lnTo>
                  <a:lnTo>
                    <a:pt x="35" y="11"/>
                  </a:lnTo>
                  <a:lnTo>
                    <a:pt x="32" y="21"/>
                  </a:lnTo>
                  <a:lnTo>
                    <a:pt x="30" y="32"/>
                  </a:lnTo>
                  <a:lnTo>
                    <a:pt x="27" y="48"/>
                  </a:lnTo>
                  <a:lnTo>
                    <a:pt x="24" y="66"/>
                  </a:lnTo>
                  <a:lnTo>
                    <a:pt x="26" y="87"/>
                  </a:lnTo>
                  <a:lnTo>
                    <a:pt x="30" y="109"/>
                  </a:lnTo>
                  <a:lnTo>
                    <a:pt x="37" y="131"/>
                  </a:lnTo>
                  <a:lnTo>
                    <a:pt x="50" y="153"/>
                  </a:lnTo>
                  <a:lnTo>
                    <a:pt x="49" y="149"/>
                  </a:lnTo>
                  <a:lnTo>
                    <a:pt x="47" y="140"/>
                  </a:lnTo>
                  <a:lnTo>
                    <a:pt x="43" y="127"/>
                  </a:lnTo>
                  <a:lnTo>
                    <a:pt x="40" y="109"/>
                  </a:lnTo>
                  <a:lnTo>
                    <a:pt x="37" y="88"/>
                  </a:lnTo>
                  <a:lnTo>
                    <a:pt x="37" y="66"/>
                  </a:lnTo>
                  <a:lnTo>
                    <a:pt x="41" y="44"/>
                  </a:lnTo>
                  <a:lnTo>
                    <a:pt x="48" y="22"/>
                  </a:lnTo>
                  <a:lnTo>
                    <a:pt x="60" y="0"/>
                  </a:lnTo>
                  <a:close/>
                </a:path>
              </a:pathLst>
            </a:custGeom>
            <a:solidFill>
              <a:schemeClr val="accent2">
                <a:lumMod val="100000"/>
              </a:schemeClr>
            </a:solidFill>
            <a:ln w="0">
              <a:noFill/>
              <a:prstDash val="solid"/>
              <a:round/>
              <a:headEnd/>
              <a:tailEnd/>
            </a:ln>
          </p:spPr>
          <p:txBody>
            <a:bodyPr anchor="ctr"/>
            <a:lstStyle/>
            <a:p>
              <a:pPr algn="ctr"/>
              <a:endParaRPr/>
            </a:p>
          </p:txBody>
        </p:sp>
        <p:sp>
          <p:nvSpPr>
            <p:cNvPr id="52" name="任意多边形: 形状 51"/>
            <p:cNvSpPr>
              <a:spLocks/>
            </p:cNvSpPr>
            <p:nvPr/>
          </p:nvSpPr>
          <p:spPr bwMode="auto">
            <a:xfrm>
              <a:off x="2658715" y="2934494"/>
              <a:ext cx="280988" cy="406400"/>
            </a:xfrm>
            <a:custGeom>
              <a:avLst/>
              <a:gdLst>
                <a:gd name="T0" fmla="*/ 135 w 177"/>
                <a:gd name="T1" fmla="*/ 0 h 256"/>
                <a:gd name="T2" fmla="*/ 133 w 177"/>
                <a:gd name="T3" fmla="*/ 1 h 256"/>
                <a:gd name="T4" fmla="*/ 125 w 177"/>
                <a:gd name="T5" fmla="*/ 5 h 256"/>
                <a:gd name="T6" fmla="*/ 114 w 177"/>
                <a:gd name="T7" fmla="*/ 12 h 256"/>
                <a:gd name="T8" fmla="*/ 101 w 177"/>
                <a:gd name="T9" fmla="*/ 21 h 256"/>
                <a:gd name="T10" fmla="*/ 87 w 177"/>
                <a:gd name="T11" fmla="*/ 32 h 256"/>
                <a:gd name="T12" fmla="*/ 73 w 177"/>
                <a:gd name="T13" fmla="*/ 48 h 256"/>
                <a:gd name="T14" fmla="*/ 61 w 177"/>
                <a:gd name="T15" fmla="*/ 66 h 256"/>
                <a:gd name="T16" fmla="*/ 51 w 177"/>
                <a:gd name="T17" fmla="*/ 87 h 256"/>
                <a:gd name="T18" fmla="*/ 44 w 177"/>
                <a:gd name="T19" fmla="*/ 112 h 256"/>
                <a:gd name="T20" fmla="*/ 45 w 177"/>
                <a:gd name="T21" fmla="*/ 109 h 256"/>
                <a:gd name="T22" fmla="*/ 49 w 177"/>
                <a:gd name="T23" fmla="*/ 100 h 256"/>
                <a:gd name="T24" fmla="*/ 57 w 177"/>
                <a:gd name="T25" fmla="*/ 88 h 256"/>
                <a:gd name="T26" fmla="*/ 68 w 177"/>
                <a:gd name="T27" fmla="*/ 74 h 256"/>
                <a:gd name="T28" fmla="*/ 81 w 177"/>
                <a:gd name="T29" fmla="*/ 57 h 256"/>
                <a:gd name="T30" fmla="*/ 96 w 177"/>
                <a:gd name="T31" fmla="*/ 41 h 256"/>
                <a:gd name="T32" fmla="*/ 114 w 177"/>
                <a:gd name="T33" fmla="*/ 27 h 256"/>
                <a:gd name="T34" fmla="*/ 135 w 177"/>
                <a:gd name="T35" fmla="*/ 17 h 256"/>
                <a:gd name="T36" fmla="*/ 159 w 177"/>
                <a:gd name="T37" fmla="*/ 10 h 256"/>
                <a:gd name="T38" fmla="*/ 159 w 177"/>
                <a:gd name="T39" fmla="*/ 12 h 256"/>
                <a:gd name="T40" fmla="*/ 161 w 177"/>
                <a:gd name="T41" fmla="*/ 18 h 256"/>
                <a:gd name="T42" fmla="*/ 165 w 177"/>
                <a:gd name="T43" fmla="*/ 27 h 256"/>
                <a:gd name="T44" fmla="*/ 169 w 177"/>
                <a:gd name="T45" fmla="*/ 39 h 256"/>
                <a:gd name="T46" fmla="*/ 173 w 177"/>
                <a:gd name="T47" fmla="*/ 54 h 256"/>
                <a:gd name="T48" fmla="*/ 175 w 177"/>
                <a:gd name="T49" fmla="*/ 70 h 256"/>
                <a:gd name="T50" fmla="*/ 177 w 177"/>
                <a:gd name="T51" fmla="*/ 89 h 256"/>
                <a:gd name="T52" fmla="*/ 177 w 177"/>
                <a:gd name="T53" fmla="*/ 109 h 256"/>
                <a:gd name="T54" fmla="*/ 174 w 177"/>
                <a:gd name="T55" fmla="*/ 128 h 256"/>
                <a:gd name="T56" fmla="*/ 168 w 177"/>
                <a:gd name="T57" fmla="*/ 149 h 256"/>
                <a:gd name="T58" fmla="*/ 157 w 177"/>
                <a:gd name="T59" fmla="*/ 170 h 256"/>
                <a:gd name="T60" fmla="*/ 143 w 177"/>
                <a:gd name="T61" fmla="*/ 189 h 256"/>
                <a:gd name="T62" fmla="*/ 122 w 177"/>
                <a:gd name="T63" fmla="*/ 209 h 256"/>
                <a:gd name="T64" fmla="*/ 97 w 177"/>
                <a:gd name="T65" fmla="*/ 226 h 256"/>
                <a:gd name="T66" fmla="*/ 66 w 177"/>
                <a:gd name="T67" fmla="*/ 243 h 256"/>
                <a:gd name="T68" fmla="*/ 27 w 177"/>
                <a:gd name="T69" fmla="*/ 256 h 256"/>
                <a:gd name="T70" fmla="*/ 26 w 177"/>
                <a:gd name="T71" fmla="*/ 253 h 256"/>
                <a:gd name="T72" fmla="*/ 23 w 177"/>
                <a:gd name="T73" fmla="*/ 248 h 256"/>
                <a:gd name="T74" fmla="*/ 19 w 177"/>
                <a:gd name="T75" fmla="*/ 237 h 256"/>
                <a:gd name="T76" fmla="*/ 14 w 177"/>
                <a:gd name="T77" fmla="*/ 224 h 256"/>
                <a:gd name="T78" fmla="*/ 10 w 177"/>
                <a:gd name="T79" fmla="*/ 210 h 256"/>
                <a:gd name="T80" fmla="*/ 5 w 177"/>
                <a:gd name="T81" fmla="*/ 192 h 256"/>
                <a:gd name="T82" fmla="*/ 3 w 177"/>
                <a:gd name="T83" fmla="*/ 174 h 256"/>
                <a:gd name="T84" fmla="*/ 0 w 177"/>
                <a:gd name="T85" fmla="*/ 154 h 256"/>
                <a:gd name="T86" fmla="*/ 0 w 177"/>
                <a:gd name="T87" fmla="*/ 134 h 256"/>
                <a:gd name="T88" fmla="*/ 3 w 177"/>
                <a:gd name="T89" fmla="*/ 113 h 256"/>
                <a:gd name="T90" fmla="*/ 9 w 177"/>
                <a:gd name="T91" fmla="*/ 92 h 256"/>
                <a:gd name="T92" fmla="*/ 18 w 177"/>
                <a:gd name="T93" fmla="*/ 71 h 256"/>
                <a:gd name="T94" fmla="*/ 31 w 177"/>
                <a:gd name="T95" fmla="*/ 53 h 256"/>
                <a:gd name="T96" fmla="*/ 49 w 177"/>
                <a:gd name="T97" fmla="*/ 36 h 256"/>
                <a:gd name="T98" fmla="*/ 71 w 177"/>
                <a:gd name="T99" fmla="*/ 22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4" y="12"/>
                  </a:lnTo>
                  <a:lnTo>
                    <a:pt x="101" y="21"/>
                  </a:lnTo>
                  <a:lnTo>
                    <a:pt x="87" y="32"/>
                  </a:lnTo>
                  <a:lnTo>
                    <a:pt x="73" y="48"/>
                  </a:lnTo>
                  <a:lnTo>
                    <a:pt x="61" y="66"/>
                  </a:lnTo>
                  <a:lnTo>
                    <a:pt x="51" y="87"/>
                  </a:lnTo>
                  <a:lnTo>
                    <a:pt x="44" y="112"/>
                  </a:lnTo>
                  <a:lnTo>
                    <a:pt x="45" y="109"/>
                  </a:lnTo>
                  <a:lnTo>
                    <a:pt x="49" y="100"/>
                  </a:lnTo>
                  <a:lnTo>
                    <a:pt x="57" y="88"/>
                  </a:lnTo>
                  <a:lnTo>
                    <a:pt x="68" y="74"/>
                  </a:lnTo>
                  <a:lnTo>
                    <a:pt x="81" y="57"/>
                  </a:lnTo>
                  <a:lnTo>
                    <a:pt x="96" y="41"/>
                  </a:lnTo>
                  <a:lnTo>
                    <a:pt x="114" y="27"/>
                  </a:lnTo>
                  <a:lnTo>
                    <a:pt x="135" y="17"/>
                  </a:lnTo>
                  <a:lnTo>
                    <a:pt x="159" y="10"/>
                  </a:lnTo>
                  <a:lnTo>
                    <a:pt x="159" y="12"/>
                  </a:lnTo>
                  <a:lnTo>
                    <a:pt x="161" y="18"/>
                  </a:lnTo>
                  <a:lnTo>
                    <a:pt x="165" y="27"/>
                  </a:lnTo>
                  <a:lnTo>
                    <a:pt x="169" y="39"/>
                  </a:lnTo>
                  <a:lnTo>
                    <a:pt x="173" y="54"/>
                  </a:lnTo>
                  <a:lnTo>
                    <a:pt x="175" y="70"/>
                  </a:lnTo>
                  <a:lnTo>
                    <a:pt x="177" y="89"/>
                  </a:lnTo>
                  <a:lnTo>
                    <a:pt x="177" y="109"/>
                  </a:lnTo>
                  <a:lnTo>
                    <a:pt x="174" y="128"/>
                  </a:lnTo>
                  <a:lnTo>
                    <a:pt x="168" y="149"/>
                  </a:lnTo>
                  <a:lnTo>
                    <a:pt x="157" y="170"/>
                  </a:lnTo>
                  <a:lnTo>
                    <a:pt x="143" y="189"/>
                  </a:lnTo>
                  <a:lnTo>
                    <a:pt x="122" y="209"/>
                  </a:lnTo>
                  <a:lnTo>
                    <a:pt x="97" y="226"/>
                  </a:lnTo>
                  <a:lnTo>
                    <a:pt x="66" y="243"/>
                  </a:lnTo>
                  <a:lnTo>
                    <a:pt x="27" y="256"/>
                  </a:lnTo>
                  <a:lnTo>
                    <a:pt x="26" y="253"/>
                  </a:lnTo>
                  <a:lnTo>
                    <a:pt x="23" y="248"/>
                  </a:lnTo>
                  <a:lnTo>
                    <a:pt x="19" y="237"/>
                  </a:lnTo>
                  <a:lnTo>
                    <a:pt x="14" y="224"/>
                  </a:lnTo>
                  <a:lnTo>
                    <a:pt x="10" y="210"/>
                  </a:lnTo>
                  <a:lnTo>
                    <a:pt x="5" y="192"/>
                  </a:lnTo>
                  <a:lnTo>
                    <a:pt x="3" y="174"/>
                  </a:lnTo>
                  <a:lnTo>
                    <a:pt x="0" y="154"/>
                  </a:lnTo>
                  <a:lnTo>
                    <a:pt x="0" y="134"/>
                  </a:lnTo>
                  <a:lnTo>
                    <a:pt x="3" y="113"/>
                  </a:lnTo>
                  <a:lnTo>
                    <a:pt x="9" y="92"/>
                  </a:lnTo>
                  <a:lnTo>
                    <a:pt x="18" y="71"/>
                  </a:lnTo>
                  <a:lnTo>
                    <a:pt x="31" y="53"/>
                  </a:lnTo>
                  <a:lnTo>
                    <a:pt x="49" y="36"/>
                  </a:lnTo>
                  <a:lnTo>
                    <a:pt x="71" y="22"/>
                  </a:lnTo>
                  <a:lnTo>
                    <a:pt x="100" y="9"/>
                  </a:lnTo>
                  <a:lnTo>
                    <a:pt x="135" y="0"/>
                  </a:lnTo>
                  <a:close/>
                </a:path>
              </a:pathLst>
            </a:custGeom>
            <a:solidFill>
              <a:schemeClr val="accent3">
                <a:lumMod val="100000"/>
              </a:schemeClr>
            </a:solidFill>
            <a:ln w="0">
              <a:noFill/>
              <a:prstDash val="solid"/>
              <a:round/>
              <a:headEnd/>
              <a:tailEnd/>
            </a:ln>
          </p:spPr>
          <p:txBody>
            <a:bodyPr anchor="ctr"/>
            <a:lstStyle/>
            <a:p>
              <a:pPr algn="ctr"/>
              <a:endParaRPr/>
            </a:p>
          </p:txBody>
        </p:sp>
        <p:sp>
          <p:nvSpPr>
            <p:cNvPr id="53" name="任意多边形: 形状 52"/>
            <p:cNvSpPr>
              <a:spLocks/>
            </p:cNvSpPr>
            <p:nvPr/>
          </p:nvSpPr>
          <p:spPr bwMode="auto">
            <a:xfrm>
              <a:off x="582265" y="1702594"/>
              <a:ext cx="4622800" cy="3960813"/>
            </a:xfrm>
            <a:custGeom>
              <a:avLst/>
              <a:gdLst>
                <a:gd name="T0" fmla="*/ 1771 w 2912"/>
                <a:gd name="T1" fmla="*/ 212 h 2495"/>
                <a:gd name="T2" fmla="*/ 1821 w 2912"/>
                <a:gd name="T3" fmla="*/ 523 h 2495"/>
                <a:gd name="T4" fmla="*/ 2166 w 2912"/>
                <a:gd name="T5" fmla="*/ 719 h 2495"/>
                <a:gd name="T6" fmla="*/ 2127 w 2912"/>
                <a:gd name="T7" fmla="*/ 721 h 2495"/>
                <a:gd name="T8" fmla="*/ 1993 w 2912"/>
                <a:gd name="T9" fmla="*/ 734 h 2495"/>
                <a:gd name="T10" fmla="*/ 1970 w 2912"/>
                <a:gd name="T11" fmla="*/ 668 h 2495"/>
                <a:gd name="T12" fmla="*/ 1784 w 2912"/>
                <a:gd name="T13" fmla="*/ 579 h 2495"/>
                <a:gd name="T14" fmla="*/ 1693 w 2912"/>
                <a:gd name="T15" fmla="*/ 823 h 2495"/>
                <a:gd name="T16" fmla="*/ 1672 w 2912"/>
                <a:gd name="T17" fmla="*/ 1263 h 2495"/>
                <a:gd name="T18" fmla="*/ 2279 w 2912"/>
                <a:gd name="T19" fmla="*/ 1043 h 2495"/>
                <a:gd name="T20" fmla="*/ 2512 w 2912"/>
                <a:gd name="T21" fmla="*/ 751 h 2495"/>
                <a:gd name="T22" fmla="*/ 2531 w 2912"/>
                <a:gd name="T23" fmla="*/ 416 h 2495"/>
                <a:gd name="T24" fmla="*/ 2540 w 2912"/>
                <a:gd name="T25" fmla="*/ 680 h 2495"/>
                <a:gd name="T26" fmla="*/ 2714 w 2912"/>
                <a:gd name="T27" fmla="*/ 610 h 2495"/>
                <a:gd name="T28" fmla="*/ 2812 w 2912"/>
                <a:gd name="T29" fmla="*/ 553 h 2495"/>
                <a:gd name="T30" fmla="*/ 2414 w 2912"/>
                <a:gd name="T31" fmla="*/ 1060 h 2495"/>
                <a:gd name="T32" fmla="*/ 2656 w 2912"/>
                <a:gd name="T33" fmla="*/ 1202 h 2495"/>
                <a:gd name="T34" fmla="*/ 2899 w 2912"/>
                <a:gd name="T35" fmla="*/ 1204 h 2495"/>
                <a:gd name="T36" fmla="*/ 2652 w 2912"/>
                <a:gd name="T37" fmla="*/ 1277 h 2495"/>
                <a:gd name="T38" fmla="*/ 2305 w 2912"/>
                <a:gd name="T39" fmla="*/ 1129 h 2495"/>
                <a:gd name="T40" fmla="*/ 1921 w 2912"/>
                <a:gd name="T41" fmla="*/ 1342 h 2495"/>
                <a:gd name="T42" fmla="*/ 1916 w 2912"/>
                <a:gd name="T43" fmla="*/ 1456 h 2495"/>
                <a:gd name="T44" fmla="*/ 2436 w 2912"/>
                <a:gd name="T45" fmla="*/ 1563 h 2495"/>
                <a:gd name="T46" fmla="*/ 2652 w 2912"/>
                <a:gd name="T47" fmla="*/ 1526 h 2495"/>
                <a:gd name="T48" fmla="*/ 2372 w 2912"/>
                <a:gd name="T49" fmla="*/ 1620 h 2495"/>
                <a:gd name="T50" fmla="*/ 2395 w 2912"/>
                <a:gd name="T51" fmla="*/ 1808 h 2495"/>
                <a:gd name="T52" fmla="*/ 2223 w 2912"/>
                <a:gd name="T53" fmla="*/ 1608 h 2495"/>
                <a:gd name="T54" fmla="*/ 1763 w 2912"/>
                <a:gd name="T55" fmla="*/ 1592 h 2495"/>
                <a:gd name="T56" fmla="*/ 1711 w 2912"/>
                <a:gd name="T57" fmla="*/ 2043 h 2495"/>
                <a:gd name="T58" fmla="*/ 1944 w 2912"/>
                <a:gd name="T59" fmla="*/ 2432 h 2495"/>
                <a:gd name="T60" fmla="*/ 1675 w 2912"/>
                <a:gd name="T61" fmla="*/ 2448 h 2495"/>
                <a:gd name="T62" fmla="*/ 1097 w 2912"/>
                <a:gd name="T63" fmla="*/ 2487 h 2495"/>
                <a:gd name="T64" fmla="*/ 1415 w 2912"/>
                <a:gd name="T65" fmla="*/ 2369 h 2495"/>
                <a:gd name="T66" fmla="*/ 1296 w 2912"/>
                <a:gd name="T67" fmla="*/ 1765 h 2495"/>
                <a:gd name="T68" fmla="*/ 867 w 2912"/>
                <a:gd name="T69" fmla="*/ 1553 h 2495"/>
                <a:gd name="T70" fmla="*/ 596 w 2912"/>
                <a:gd name="T71" fmla="*/ 1669 h 2495"/>
                <a:gd name="T72" fmla="*/ 372 w 2912"/>
                <a:gd name="T73" fmla="*/ 1769 h 2495"/>
                <a:gd name="T74" fmla="*/ 574 w 2912"/>
                <a:gd name="T75" fmla="*/ 1595 h 2495"/>
                <a:gd name="T76" fmla="*/ 281 w 2912"/>
                <a:gd name="T77" fmla="*/ 1443 h 2495"/>
                <a:gd name="T78" fmla="*/ 2 w 2912"/>
                <a:gd name="T79" fmla="*/ 1182 h 2495"/>
                <a:gd name="T80" fmla="*/ 232 w 2912"/>
                <a:gd name="T81" fmla="*/ 1374 h 2495"/>
                <a:gd name="T82" fmla="*/ 367 w 2912"/>
                <a:gd name="T83" fmla="*/ 1342 h 2495"/>
                <a:gd name="T84" fmla="*/ 420 w 2912"/>
                <a:gd name="T85" fmla="*/ 1194 h 2495"/>
                <a:gd name="T86" fmla="*/ 488 w 2912"/>
                <a:gd name="T87" fmla="*/ 1417 h 2495"/>
                <a:gd name="T88" fmla="*/ 984 w 2912"/>
                <a:gd name="T89" fmla="*/ 1443 h 2495"/>
                <a:gd name="T90" fmla="*/ 1199 w 2912"/>
                <a:gd name="T91" fmla="*/ 1196 h 2495"/>
                <a:gd name="T92" fmla="*/ 926 w 2912"/>
                <a:gd name="T93" fmla="*/ 678 h 2495"/>
                <a:gd name="T94" fmla="*/ 648 w 2912"/>
                <a:gd name="T95" fmla="*/ 566 h 2495"/>
                <a:gd name="T96" fmla="*/ 849 w 2912"/>
                <a:gd name="T97" fmla="*/ 630 h 2495"/>
                <a:gd name="T98" fmla="*/ 837 w 2912"/>
                <a:gd name="T99" fmla="*/ 342 h 2495"/>
                <a:gd name="T100" fmla="*/ 912 w 2912"/>
                <a:gd name="T101" fmla="*/ 194 h 2495"/>
                <a:gd name="T102" fmla="*/ 940 w 2912"/>
                <a:gd name="T103" fmla="*/ 460 h 2495"/>
                <a:gd name="T104" fmla="*/ 1181 w 2912"/>
                <a:gd name="T105" fmla="*/ 331 h 2495"/>
                <a:gd name="T106" fmla="*/ 947 w 2912"/>
                <a:gd name="T107" fmla="*/ 528 h 2495"/>
                <a:gd name="T108" fmla="*/ 1166 w 2912"/>
                <a:gd name="T109" fmla="*/ 904 h 2495"/>
                <a:gd name="T110" fmla="*/ 1496 w 2912"/>
                <a:gd name="T111" fmla="*/ 1139 h 2495"/>
                <a:gd name="T112" fmla="*/ 1564 w 2912"/>
                <a:gd name="T113" fmla="*/ 746 h 2495"/>
                <a:gd name="T114" fmla="*/ 1334 w 2912"/>
                <a:gd name="T115" fmla="*/ 449 h 2495"/>
                <a:gd name="T116" fmla="*/ 1517 w 2912"/>
                <a:gd name="T117" fmla="*/ 654 h 2495"/>
                <a:gd name="T118" fmla="*/ 1701 w 2912"/>
                <a:gd name="T119" fmla="*/ 38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2495">
                  <a:moveTo>
                    <a:pt x="1750" y="0"/>
                  </a:moveTo>
                  <a:lnTo>
                    <a:pt x="1750" y="2"/>
                  </a:lnTo>
                  <a:lnTo>
                    <a:pt x="1752" y="7"/>
                  </a:lnTo>
                  <a:lnTo>
                    <a:pt x="1755" y="16"/>
                  </a:lnTo>
                  <a:lnTo>
                    <a:pt x="1759" y="31"/>
                  </a:lnTo>
                  <a:lnTo>
                    <a:pt x="1763" y="49"/>
                  </a:lnTo>
                  <a:lnTo>
                    <a:pt x="1765" y="72"/>
                  </a:lnTo>
                  <a:lnTo>
                    <a:pt x="1768" y="100"/>
                  </a:lnTo>
                  <a:lnTo>
                    <a:pt x="1771" y="132"/>
                  </a:lnTo>
                  <a:lnTo>
                    <a:pt x="1772" y="170"/>
                  </a:lnTo>
                  <a:lnTo>
                    <a:pt x="1771" y="212"/>
                  </a:lnTo>
                  <a:lnTo>
                    <a:pt x="1768" y="262"/>
                  </a:lnTo>
                  <a:lnTo>
                    <a:pt x="1763" y="315"/>
                  </a:lnTo>
                  <a:lnTo>
                    <a:pt x="1756" y="376"/>
                  </a:lnTo>
                  <a:lnTo>
                    <a:pt x="1746" y="442"/>
                  </a:lnTo>
                  <a:lnTo>
                    <a:pt x="1732" y="515"/>
                  </a:lnTo>
                  <a:lnTo>
                    <a:pt x="1734" y="515"/>
                  </a:lnTo>
                  <a:lnTo>
                    <a:pt x="1743" y="515"/>
                  </a:lnTo>
                  <a:lnTo>
                    <a:pt x="1756" y="516"/>
                  </a:lnTo>
                  <a:lnTo>
                    <a:pt x="1775" y="518"/>
                  </a:lnTo>
                  <a:lnTo>
                    <a:pt x="1797" y="519"/>
                  </a:lnTo>
                  <a:lnTo>
                    <a:pt x="1821" y="523"/>
                  </a:lnTo>
                  <a:lnTo>
                    <a:pt x="1850" y="528"/>
                  </a:lnTo>
                  <a:lnTo>
                    <a:pt x="1880" y="534"/>
                  </a:lnTo>
                  <a:lnTo>
                    <a:pt x="1912" y="543"/>
                  </a:lnTo>
                  <a:lnTo>
                    <a:pt x="1946" y="555"/>
                  </a:lnTo>
                  <a:lnTo>
                    <a:pt x="1980" y="568"/>
                  </a:lnTo>
                  <a:lnTo>
                    <a:pt x="2014" y="585"/>
                  </a:lnTo>
                  <a:lnTo>
                    <a:pt x="2048" y="604"/>
                  </a:lnTo>
                  <a:lnTo>
                    <a:pt x="2080" y="628"/>
                  </a:lnTo>
                  <a:lnTo>
                    <a:pt x="2111" y="654"/>
                  </a:lnTo>
                  <a:lnTo>
                    <a:pt x="2140" y="685"/>
                  </a:lnTo>
                  <a:lnTo>
                    <a:pt x="2166" y="719"/>
                  </a:lnTo>
                  <a:lnTo>
                    <a:pt x="2189" y="758"/>
                  </a:lnTo>
                  <a:lnTo>
                    <a:pt x="2207" y="802"/>
                  </a:lnTo>
                  <a:lnTo>
                    <a:pt x="2223" y="850"/>
                  </a:lnTo>
                  <a:lnTo>
                    <a:pt x="2222" y="847"/>
                  </a:lnTo>
                  <a:lnTo>
                    <a:pt x="2216" y="838"/>
                  </a:lnTo>
                  <a:lnTo>
                    <a:pt x="2209" y="825"/>
                  </a:lnTo>
                  <a:lnTo>
                    <a:pt x="2197" y="807"/>
                  </a:lnTo>
                  <a:lnTo>
                    <a:pt x="2183" y="788"/>
                  </a:lnTo>
                  <a:lnTo>
                    <a:pt x="2167" y="765"/>
                  </a:lnTo>
                  <a:lnTo>
                    <a:pt x="2148" y="743"/>
                  </a:lnTo>
                  <a:lnTo>
                    <a:pt x="2127" y="721"/>
                  </a:lnTo>
                  <a:lnTo>
                    <a:pt x="2103" y="699"/>
                  </a:lnTo>
                  <a:lnTo>
                    <a:pt x="2077" y="681"/>
                  </a:lnTo>
                  <a:lnTo>
                    <a:pt x="2051" y="666"/>
                  </a:lnTo>
                  <a:lnTo>
                    <a:pt x="2022" y="654"/>
                  </a:lnTo>
                  <a:lnTo>
                    <a:pt x="1992" y="647"/>
                  </a:lnTo>
                  <a:lnTo>
                    <a:pt x="1993" y="650"/>
                  </a:lnTo>
                  <a:lnTo>
                    <a:pt x="1996" y="659"/>
                  </a:lnTo>
                  <a:lnTo>
                    <a:pt x="1997" y="672"/>
                  </a:lnTo>
                  <a:lnTo>
                    <a:pt x="1998" y="690"/>
                  </a:lnTo>
                  <a:lnTo>
                    <a:pt x="1997" y="711"/>
                  </a:lnTo>
                  <a:lnTo>
                    <a:pt x="1993" y="734"/>
                  </a:lnTo>
                  <a:lnTo>
                    <a:pt x="1984" y="759"/>
                  </a:lnTo>
                  <a:lnTo>
                    <a:pt x="1968" y="785"/>
                  </a:lnTo>
                  <a:lnTo>
                    <a:pt x="1946" y="812"/>
                  </a:lnTo>
                  <a:lnTo>
                    <a:pt x="1949" y="810"/>
                  </a:lnTo>
                  <a:lnTo>
                    <a:pt x="1953" y="802"/>
                  </a:lnTo>
                  <a:lnTo>
                    <a:pt x="1960" y="790"/>
                  </a:lnTo>
                  <a:lnTo>
                    <a:pt x="1967" y="773"/>
                  </a:lnTo>
                  <a:lnTo>
                    <a:pt x="1972" y="751"/>
                  </a:lnTo>
                  <a:lnTo>
                    <a:pt x="1976" y="727"/>
                  </a:lnTo>
                  <a:lnTo>
                    <a:pt x="1976" y="699"/>
                  </a:lnTo>
                  <a:lnTo>
                    <a:pt x="1970" y="668"/>
                  </a:lnTo>
                  <a:lnTo>
                    <a:pt x="1958" y="633"/>
                  </a:lnTo>
                  <a:lnTo>
                    <a:pt x="1955" y="632"/>
                  </a:lnTo>
                  <a:lnTo>
                    <a:pt x="1947" y="628"/>
                  </a:lnTo>
                  <a:lnTo>
                    <a:pt x="1934" y="623"/>
                  </a:lnTo>
                  <a:lnTo>
                    <a:pt x="1919" y="615"/>
                  </a:lnTo>
                  <a:lnTo>
                    <a:pt x="1899" y="607"/>
                  </a:lnTo>
                  <a:lnTo>
                    <a:pt x="1877" y="599"/>
                  </a:lnTo>
                  <a:lnTo>
                    <a:pt x="1855" y="592"/>
                  </a:lnTo>
                  <a:lnTo>
                    <a:pt x="1830" y="585"/>
                  </a:lnTo>
                  <a:lnTo>
                    <a:pt x="1807" y="581"/>
                  </a:lnTo>
                  <a:lnTo>
                    <a:pt x="1784" y="579"/>
                  </a:lnTo>
                  <a:lnTo>
                    <a:pt x="1763" y="580"/>
                  </a:lnTo>
                  <a:lnTo>
                    <a:pt x="1742" y="584"/>
                  </a:lnTo>
                  <a:lnTo>
                    <a:pt x="1725" y="593"/>
                  </a:lnTo>
                  <a:lnTo>
                    <a:pt x="1725" y="597"/>
                  </a:lnTo>
                  <a:lnTo>
                    <a:pt x="1724" y="610"/>
                  </a:lnTo>
                  <a:lnTo>
                    <a:pt x="1721" y="629"/>
                  </a:lnTo>
                  <a:lnTo>
                    <a:pt x="1717" y="655"/>
                  </a:lnTo>
                  <a:lnTo>
                    <a:pt x="1712" y="689"/>
                  </a:lnTo>
                  <a:lnTo>
                    <a:pt x="1707" y="728"/>
                  </a:lnTo>
                  <a:lnTo>
                    <a:pt x="1701" y="773"/>
                  </a:lnTo>
                  <a:lnTo>
                    <a:pt x="1693" y="823"/>
                  </a:lnTo>
                  <a:lnTo>
                    <a:pt x="1684" y="877"/>
                  </a:lnTo>
                  <a:lnTo>
                    <a:pt x="1673" y="936"/>
                  </a:lnTo>
                  <a:lnTo>
                    <a:pt x="1662" y="998"/>
                  </a:lnTo>
                  <a:lnTo>
                    <a:pt x="1650" y="1063"/>
                  </a:lnTo>
                  <a:lnTo>
                    <a:pt x="1636" y="1130"/>
                  </a:lnTo>
                  <a:lnTo>
                    <a:pt x="1621" y="1199"/>
                  </a:lnTo>
                  <a:lnTo>
                    <a:pt x="1606" y="1269"/>
                  </a:lnTo>
                  <a:lnTo>
                    <a:pt x="1611" y="1269"/>
                  </a:lnTo>
                  <a:lnTo>
                    <a:pt x="1623" y="1268"/>
                  </a:lnTo>
                  <a:lnTo>
                    <a:pt x="1643" y="1267"/>
                  </a:lnTo>
                  <a:lnTo>
                    <a:pt x="1672" y="1263"/>
                  </a:lnTo>
                  <a:lnTo>
                    <a:pt x="1706" y="1257"/>
                  </a:lnTo>
                  <a:lnTo>
                    <a:pt x="1746" y="1250"/>
                  </a:lnTo>
                  <a:lnTo>
                    <a:pt x="1791" y="1241"/>
                  </a:lnTo>
                  <a:lnTo>
                    <a:pt x="1842" y="1228"/>
                  </a:lnTo>
                  <a:lnTo>
                    <a:pt x="1897" y="1213"/>
                  </a:lnTo>
                  <a:lnTo>
                    <a:pt x="1955" y="1195"/>
                  </a:lnTo>
                  <a:lnTo>
                    <a:pt x="2016" y="1173"/>
                  </a:lnTo>
                  <a:lnTo>
                    <a:pt x="2080" y="1147"/>
                  </a:lnTo>
                  <a:lnTo>
                    <a:pt x="2146" y="1117"/>
                  </a:lnTo>
                  <a:lnTo>
                    <a:pt x="2213" y="1082"/>
                  </a:lnTo>
                  <a:lnTo>
                    <a:pt x="2279" y="1043"/>
                  </a:lnTo>
                  <a:lnTo>
                    <a:pt x="2346" y="999"/>
                  </a:lnTo>
                  <a:lnTo>
                    <a:pt x="2413" y="950"/>
                  </a:lnTo>
                  <a:lnTo>
                    <a:pt x="2478" y="895"/>
                  </a:lnTo>
                  <a:lnTo>
                    <a:pt x="2541" y="833"/>
                  </a:lnTo>
                  <a:lnTo>
                    <a:pt x="2543" y="830"/>
                  </a:lnTo>
                  <a:lnTo>
                    <a:pt x="2540" y="824"/>
                  </a:lnTo>
                  <a:lnTo>
                    <a:pt x="2538" y="815"/>
                  </a:lnTo>
                  <a:lnTo>
                    <a:pt x="2531" y="803"/>
                  </a:lnTo>
                  <a:lnTo>
                    <a:pt x="2526" y="789"/>
                  </a:lnTo>
                  <a:lnTo>
                    <a:pt x="2518" y="772"/>
                  </a:lnTo>
                  <a:lnTo>
                    <a:pt x="2512" y="751"/>
                  </a:lnTo>
                  <a:lnTo>
                    <a:pt x="2505" y="728"/>
                  </a:lnTo>
                  <a:lnTo>
                    <a:pt x="2500" y="701"/>
                  </a:lnTo>
                  <a:lnTo>
                    <a:pt x="2496" y="671"/>
                  </a:lnTo>
                  <a:lnTo>
                    <a:pt x="2493" y="636"/>
                  </a:lnTo>
                  <a:lnTo>
                    <a:pt x="2495" y="598"/>
                  </a:lnTo>
                  <a:lnTo>
                    <a:pt x="2499" y="555"/>
                  </a:lnTo>
                  <a:lnTo>
                    <a:pt x="2505" y="510"/>
                  </a:lnTo>
                  <a:lnTo>
                    <a:pt x="2517" y="459"/>
                  </a:lnTo>
                  <a:lnTo>
                    <a:pt x="2532" y="405"/>
                  </a:lnTo>
                  <a:lnTo>
                    <a:pt x="2532" y="407"/>
                  </a:lnTo>
                  <a:lnTo>
                    <a:pt x="2531" y="416"/>
                  </a:lnTo>
                  <a:lnTo>
                    <a:pt x="2531" y="429"/>
                  </a:lnTo>
                  <a:lnTo>
                    <a:pt x="2531" y="446"/>
                  </a:lnTo>
                  <a:lnTo>
                    <a:pt x="2530" y="467"/>
                  </a:lnTo>
                  <a:lnTo>
                    <a:pt x="2530" y="490"/>
                  </a:lnTo>
                  <a:lnTo>
                    <a:pt x="2530" y="515"/>
                  </a:lnTo>
                  <a:lnTo>
                    <a:pt x="2530" y="542"/>
                  </a:lnTo>
                  <a:lnTo>
                    <a:pt x="2531" y="571"/>
                  </a:lnTo>
                  <a:lnTo>
                    <a:pt x="2532" y="599"/>
                  </a:lnTo>
                  <a:lnTo>
                    <a:pt x="2534" y="627"/>
                  </a:lnTo>
                  <a:lnTo>
                    <a:pt x="2536" y="654"/>
                  </a:lnTo>
                  <a:lnTo>
                    <a:pt x="2540" y="680"/>
                  </a:lnTo>
                  <a:lnTo>
                    <a:pt x="2544" y="703"/>
                  </a:lnTo>
                  <a:lnTo>
                    <a:pt x="2551" y="724"/>
                  </a:lnTo>
                  <a:lnTo>
                    <a:pt x="2557" y="742"/>
                  </a:lnTo>
                  <a:lnTo>
                    <a:pt x="2565" y="755"/>
                  </a:lnTo>
                  <a:lnTo>
                    <a:pt x="2573" y="763"/>
                  </a:lnTo>
                  <a:lnTo>
                    <a:pt x="2583" y="767"/>
                  </a:lnTo>
                  <a:lnTo>
                    <a:pt x="2596" y="764"/>
                  </a:lnTo>
                  <a:lnTo>
                    <a:pt x="2609" y="755"/>
                  </a:lnTo>
                  <a:lnTo>
                    <a:pt x="2625" y="740"/>
                  </a:lnTo>
                  <a:lnTo>
                    <a:pt x="2671" y="677"/>
                  </a:lnTo>
                  <a:lnTo>
                    <a:pt x="2714" y="610"/>
                  </a:lnTo>
                  <a:lnTo>
                    <a:pt x="2756" y="538"/>
                  </a:lnTo>
                  <a:lnTo>
                    <a:pt x="2794" y="462"/>
                  </a:lnTo>
                  <a:lnTo>
                    <a:pt x="2827" y="380"/>
                  </a:lnTo>
                  <a:lnTo>
                    <a:pt x="2829" y="384"/>
                  </a:lnTo>
                  <a:lnTo>
                    <a:pt x="2829" y="393"/>
                  </a:lnTo>
                  <a:lnTo>
                    <a:pt x="2830" y="407"/>
                  </a:lnTo>
                  <a:lnTo>
                    <a:pt x="2829" y="428"/>
                  </a:lnTo>
                  <a:lnTo>
                    <a:pt x="2827" y="453"/>
                  </a:lnTo>
                  <a:lnTo>
                    <a:pt x="2825" y="482"/>
                  </a:lnTo>
                  <a:lnTo>
                    <a:pt x="2820" y="515"/>
                  </a:lnTo>
                  <a:lnTo>
                    <a:pt x="2812" y="553"/>
                  </a:lnTo>
                  <a:lnTo>
                    <a:pt x="2801" y="592"/>
                  </a:lnTo>
                  <a:lnTo>
                    <a:pt x="2787" y="634"/>
                  </a:lnTo>
                  <a:lnTo>
                    <a:pt x="2768" y="678"/>
                  </a:lnTo>
                  <a:lnTo>
                    <a:pt x="2745" y="725"/>
                  </a:lnTo>
                  <a:lnTo>
                    <a:pt x="2717" y="773"/>
                  </a:lnTo>
                  <a:lnTo>
                    <a:pt x="2683" y="821"/>
                  </a:lnTo>
                  <a:lnTo>
                    <a:pt x="2643" y="869"/>
                  </a:lnTo>
                  <a:lnTo>
                    <a:pt x="2597" y="919"/>
                  </a:lnTo>
                  <a:lnTo>
                    <a:pt x="2544" y="967"/>
                  </a:lnTo>
                  <a:lnTo>
                    <a:pt x="2483" y="1015"/>
                  </a:lnTo>
                  <a:lnTo>
                    <a:pt x="2414" y="1060"/>
                  </a:lnTo>
                  <a:lnTo>
                    <a:pt x="2418" y="1063"/>
                  </a:lnTo>
                  <a:lnTo>
                    <a:pt x="2426" y="1068"/>
                  </a:lnTo>
                  <a:lnTo>
                    <a:pt x="2437" y="1078"/>
                  </a:lnTo>
                  <a:lnTo>
                    <a:pt x="2456" y="1090"/>
                  </a:lnTo>
                  <a:lnTo>
                    <a:pt x="2476" y="1104"/>
                  </a:lnTo>
                  <a:lnTo>
                    <a:pt x="2500" y="1121"/>
                  </a:lnTo>
                  <a:lnTo>
                    <a:pt x="2527" y="1138"/>
                  </a:lnTo>
                  <a:lnTo>
                    <a:pt x="2557" y="1155"/>
                  </a:lnTo>
                  <a:lnTo>
                    <a:pt x="2588" y="1172"/>
                  </a:lnTo>
                  <a:lnTo>
                    <a:pt x="2622" y="1187"/>
                  </a:lnTo>
                  <a:lnTo>
                    <a:pt x="2656" y="1202"/>
                  </a:lnTo>
                  <a:lnTo>
                    <a:pt x="2691" y="1215"/>
                  </a:lnTo>
                  <a:lnTo>
                    <a:pt x="2725" y="1225"/>
                  </a:lnTo>
                  <a:lnTo>
                    <a:pt x="2760" y="1230"/>
                  </a:lnTo>
                  <a:lnTo>
                    <a:pt x="2794" y="1233"/>
                  </a:lnTo>
                  <a:lnTo>
                    <a:pt x="2826" y="1232"/>
                  </a:lnTo>
                  <a:lnTo>
                    <a:pt x="2857" y="1224"/>
                  </a:lnTo>
                  <a:lnTo>
                    <a:pt x="2886" y="1211"/>
                  </a:lnTo>
                  <a:lnTo>
                    <a:pt x="2912" y="1191"/>
                  </a:lnTo>
                  <a:lnTo>
                    <a:pt x="2911" y="1194"/>
                  </a:lnTo>
                  <a:lnTo>
                    <a:pt x="2907" y="1198"/>
                  </a:lnTo>
                  <a:lnTo>
                    <a:pt x="2899" y="1204"/>
                  </a:lnTo>
                  <a:lnTo>
                    <a:pt x="2890" y="1213"/>
                  </a:lnTo>
                  <a:lnTo>
                    <a:pt x="2877" y="1224"/>
                  </a:lnTo>
                  <a:lnTo>
                    <a:pt x="2862" y="1234"/>
                  </a:lnTo>
                  <a:lnTo>
                    <a:pt x="2844" y="1245"/>
                  </a:lnTo>
                  <a:lnTo>
                    <a:pt x="2825" y="1255"/>
                  </a:lnTo>
                  <a:lnTo>
                    <a:pt x="2801" y="1264"/>
                  </a:lnTo>
                  <a:lnTo>
                    <a:pt x="2777" y="1272"/>
                  </a:lnTo>
                  <a:lnTo>
                    <a:pt x="2748" y="1277"/>
                  </a:lnTo>
                  <a:lnTo>
                    <a:pt x="2718" y="1281"/>
                  </a:lnTo>
                  <a:lnTo>
                    <a:pt x="2687" y="1281"/>
                  </a:lnTo>
                  <a:lnTo>
                    <a:pt x="2652" y="1277"/>
                  </a:lnTo>
                  <a:lnTo>
                    <a:pt x="2615" y="1269"/>
                  </a:lnTo>
                  <a:lnTo>
                    <a:pt x="2575" y="1256"/>
                  </a:lnTo>
                  <a:lnTo>
                    <a:pt x="2535" y="1238"/>
                  </a:lnTo>
                  <a:lnTo>
                    <a:pt x="2491" y="1215"/>
                  </a:lnTo>
                  <a:lnTo>
                    <a:pt x="2445" y="1185"/>
                  </a:lnTo>
                  <a:lnTo>
                    <a:pt x="2398" y="1147"/>
                  </a:lnTo>
                  <a:lnTo>
                    <a:pt x="2349" y="1102"/>
                  </a:lnTo>
                  <a:lnTo>
                    <a:pt x="2345" y="1104"/>
                  </a:lnTo>
                  <a:lnTo>
                    <a:pt x="2337" y="1109"/>
                  </a:lnTo>
                  <a:lnTo>
                    <a:pt x="2323" y="1117"/>
                  </a:lnTo>
                  <a:lnTo>
                    <a:pt x="2305" y="1129"/>
                  </a:lnTo>
                  <a:lnTo>
                    <a:pt x="2283" y="1143"/>
                  </a:lnTo>
                  <a:lnTo>
                    <a:pt x="2257" y="1159"/>
                  </a:lnTo>
                  <a:lnTo>
                    <a:pt x="2227" y="1176"/>
                  </a:lnTo>
                  <a:lnTo>
                    <a:pt x="2194" y="1195"/>
                  </a:lnTo>
                  <a:lnTo>
                    <a:pt x="2159" y="1216"/>
                  </a:lnTo>
                  <a:lnTo>
                    <a:pt x="2122" y="1237"/>
                  </a:lnTo>
                  <a:lnTo>
                    <a:pt x="2083" y="1257"/>
                  </a:lnTo>
                  <a:lnTo>
                    <a:pt x="2044" y="1280"/>
                  </a:lnTo>
                  <a:lnTo>
                    <a:pt x="2002" y="1300"/>
                  </a:lnTo>
                  <a:lnTo>
                    <a:pt x="1962" y="1321"/>
                  </a:lnTo>
                  <a:lnTo>
                    <a:pt x="1921" y="1342"/>
                  </a:lnTo>
                  <a:lnTo>
                    <a:pt x="1881" y="1360"/>
                  </a:lnTo>
                  <a:lnTo>
                    <a:pt x="1842" y="1378"/>
                  </a:lnTo>
                  <a:lnTo>
                    <a:pt x="1804" y="1392"/>
                  </a:lnTo>
                  <a:lnTo>
                    <a:pt x="1769" y="1405"/>
                  </a:lnTo>
                  <a:lnTo>
                    <a:pt x="1773" y="1407"/>
                  </a:lnTo>
                  <a:lnTo>
                    <a:pt x="1782" y="1411"/>
                  </a:lnTo>
                  <a:lnTo>
                    <a:pt x="1799" y="1417"/>
                  </a:lnTo>
                  <a:lnTo>
                    <a:pt x="1821" y="1425"/>
                  </a:lnTo>
                  <a:lnTo>
                    <a:pt x="1849" y="1434"/>
                  </a:lnTo>
                  <a:lnTo>
                    <a:pt x="1880" y="1444"/>
                  </a:lnTo>
                  <a:lnTo>
                    <a:pt x="1916" y="1456"/>
                  </a:lnTo>
                  <a:lnTo>
                    <a:pt x="1955" y="1468"/>
                  </a:lnTo>
                  <a:lnTo>
                    <a:pt x="1998" y="1481"/>
                  </a:lnTo>
                  <a:lnTo>
                    <a:pt x="2042" y="1494"/>
                  </a:lnTo>
                  <a:lnTo>
                    <a:pt x="2090" y="1505"/>
                  </a:lnTo>
                  <a:lnTo>
                    <a:pt x="2139" y="1518"/>
                  </a:lnTo>
                  <a:lnTo>
                    <a:pt x="2188" y="1529"/>
                  </a:lnTo>
                  <a:lnTo>
                    <a:pt x="2239" y="1539"/>
                  </a:lnTo>
                  <a:lnTo>
                    <a:pt x="2289" y="1548"/>
                  </a:lnTo>
                  <a:lnTo>
                    <a:pt x="2339" y="1555"/>
                  </a:lnTo>
                  <a:lnTo>
                    <a:pt x="2388" y="1560"/>
                  </a:lnTo>
                  <a:lnTo>
                    <a:pt x="2436" y="1563"/>
                  </a:lnTo>
                  <a:lnTo>
                    <a:pt x="2482" y="1564"/>
                  </a:lnTo>
                  <a:lnTo>
                    <a:pt x="2525" y="1561"/>
                  </a:lnTo>
                  <a:lnTo>
                    <a:pt x="2564" y="1556"/>
                  </a:lnTo>
                  <a:lnTo>
                    <a:pt x="2601" y="1547"/>
                  </a:lnTo>
                  <a:lnTo>
                    <a:pt x="2634" y="1534"/>
                  </a:lnTo>
                  <a:lnTo>
                    <a:pt x="2661" y="1518"/>
                  </a:lnTo>
                  <a:lnTo>
                    <a:pt x="2684" y="1498"/>
                  </a:lnTo>
                  <a:lnTo>
                    <a:pt x="2682" y="1499"/>
                  </a:lnTo>
                  <a:lnTo>
                    <a:pt x="2677" y="1505"/>
                  </a:lnTo>
                  <a:lnTo>
                    <a:pt x="2666" y="1515"/>
                  </a:lnTo>
                  <a:lnTo>
                    <a:pt x="2652" y="1526"/>
                  </a:lnTo>
                  <a:lnTo>
                    <a:pt x="2635" y="1540"/>
                  </a:lnTo>
                  <a:lnTo>
                    <a:pt x="2613" y="1555"/>
                  </a:lnTo>
                  <a:lnTo>
                    <a:pt x="2588" y="1569"/>
                  </a:lnTo>
                  <a:lnTo>
                    <a:pt x="2560" y="1582"/>
                  </a:lnTo>
                  <a:lnTo>
                    <a:pt x="2527" y="1594"/>
                  </a:lnTo>
                  <a:lnTo>
                    <a:pt x="2492" y="1603"/>
                  </a:lnTo>
                  <a:lnTo>
                    <a:pt x="2453" y="1609"/>
                  </a:lnTo>
                  <a:lnTo>
                    <a:pt x="2411" y="1612"/>
                  </a:lnTo>
                  <a:lnTo>
                    <a:pt x="2366" y="1609"/>
                  </a:lnTo>
                  <a:lnTo>
                    <a:pt x="2369" y="1612"/>
                  </a:lnTo>
                  <a:lnTo>
                    <a:pt x="2372" y="1620"/>
                  </a:lnTo>
                  <a:lnTo>
                    <a:pt x="2379" y="1633"/>
                  </a:lnTo>
                  <a:lnTo>
                    <a:pt x="2387" y="1650"/>
                  </a:lnTo>
                  <a:lnTo>
                    <a:pt x="2393" y="1670"/>
                  </a:lnTo>
                  <a:lnTo>
                    <a:pt x="2400" y="1696"/>
                  </a:lnTo>
                  <a:lnTo>
                    <a:pt x="2405" y="1726"/>
                  </a:lnTo>
                  <a:lnTo>
                    <a:pt x="2408" y="1760"/>
                  </a:lnTo>
                  <a:lnTo>
                    <a:pt x="2406" y="1798"/>
                  </a:lnTo>
                  <a:lnTo>
                    <a:pt x="2400" y="1838"/>
                  </a:lnTo>
                  <a:lnTo>
                    <a:pt x="2400" y="1835"/>
                  </a:lnTo>
                  <a:lnTo>
                    <a:pt x="2397" y="1825"/>
                  </a:lnTo>
                  <a:lnTo>
                    <a:pt x="2395" y="1808"/>
                  </a:lnTo>
                  <a:lnTo>
                    <a:pt x="2391" y="1788"/>
                  </a:lnTo>
                  <a:lnTo>
                    <a:pt x="2384" y="1765"/>
                  </a:lnTo>
                  <a:lnTo>
                    <a:pt x="2378" y="1740"/>
                  </a:lnTo>
                  <a:lnTo>
                    <a:pt x="2367" y="1714"/>
                  </a:lnTo>
                  <a:lnTo>
                    <a:pt x="2357" y="1688"/>
                  </a:lnTo>
                  <a:lnTo>
                    <a:pt x="2344" y="1665"/>
                  </a:lnTo>
                  <a:lnTo>
                    <a:pt x="2328" y="1644"/>
                  </a:lnTo>
                  <a:lnTo>
                    <a:pt x="2310" y="1627"/>
                  </a:lnTo>
                  <a:lnTo>
                    <a:pt x="2291" y="1616"/>
                  </a:lnTo>
                  <a:lnTo>
                    <a:pt x="2268" y="1611"/>
                  </a:lnTo>
                  <a:lnTo>
                    <a:pt x="2223" y="1608"/>
                  </a:lnTo>
                  <a:lnTo>
                    <a:pt x="2172" y="1604"/>
                  </a:lnTo>
                  <a:lnTo>
                    <a:pt x="2118" y="1600"/>
                  </a:lnTo>
                  <a:lnTo>
                    <a:pt x="2059" y="1594"/>
                  </a:lnTo>
                  <a:lnTo>
                    <a:pt x="1999" y="1586"/>
                  </a:lnTo>
                  <a:lnTo>
                    <a:pt x="1940" y="1576"/>
                  </a:lnTo>
                  <a:lnTo>
                    <a:pt x="1881" y="1563"/>
                  </a:lnTo>
                  <a:lnTo>
                    <a:pt x="1851" y="1557"/>
                  </a:lnTo>
                  <a:lnTo>
                    <a:pt x="1824" y="1559"/>
                  </a:lnTo>
                  <a:lnTo>
                    <a:pt x="1801" y="1565"/>
                  </a:lnTo>
                  <a:lnTo>
                    <a:pt x="1780" y="1576"/>
                  </a:lnTo>
                  <a:lnTo>
                    <a:pt x="1763" y="1592"/>
                  </a:lnTo>
                  <a:lnTo>
                    <a:pt x="1749" y="1613"/>
                  </a:lnTo>
                  <a:lnTo>
                    <a:pt x="1737" y="1639"/>
                  </a:lnTo>
                  <a:lnTo>
                    <a:pt x="1726" y="1669"/>
                  </a:lnTo>
                  <a:lnTo>
                    <a:pt x="1719" y="1704"/>
                  </a:lnTo>
                  <a:lnTo>
                    <a:pt x="1713" y="1742"/>
                  </a:lnTo>
                  <a:lnTo>
                    <a:pt x="1710" y="1785"/>
                  </a:lnTo>
                  <a:lnTo>
                    <a:pt x="1708" y="1830"/>
                  </a:lnTo>
                  <a:lnTo>
                    <a:pt x="1707" y="1879"/>
                  </a:lnTo>
                  <a:lnTo>
                    <a:pt x="1707" y="1931"/>
                  </a:lnTo>
                  <a:lnTo>
                    <a:pt x="1708" y="1986"/>
                  </a:lnTo>
                  <a:lnTo>
                    <a:pt x="1711" y="2043"/>
                  </a:lnTo>
                  <a:lnTo>
                    <a:pt x="1713" y="2104"/>
                  </a:lnTo>
                  <a:lnTo>
                    <a:pt x="1716" y="2166"/>
                  </a:lnTo>
                  <a:lnTo>
                    <a:pt x="1719" y="2231"/>
                  </a:lnTo>
                  <a:lnTo>
                    <a:pt x="1721" y="2297"/>
                  </a:lnTo>
                  <a:lnTo>
                    <a:pt x="1724" y="2365"/>
                  </a:lnTo>
                  <a:lnTo>
                    <a:pt x="1764" y="2371"/>
                  </a:lnTo>
                  <a:lnTo>
                    <a:pt x="1803" y="2382"/>
                  </a:lnTo>
                  <a:lnTo>
                    <a:pt x="1841" y="2392"/>
                  </a:lnTo>
                  <a:lnTo>
                    <a:pt x="1877" y="2405"/>
                  </a:lnTo>
                  <a:lnTo>
                    <a:pt x="1912" y="2418"/>
                  </a:lnTo>
                  <a:lnTo>
                    <a:pt x="1944" y="2432"/>
                  </a:lnTo>
                  <a:lnTo>
                    <a:pt x="1972" y="2445"/>
                  </a:lnTo>
                  <a:lnTo>
                    <a:pt x="1997" y="2458"/>
                  </a:lnTo>
                  <a:lnTo>
                    <a:pt x="2019" y="2470"/>
                  </a:lnTo>
                  <a:lnTo>
                    <a:pt x="2036" y="2480"/>
                  </a:lnTo>
                  <a:lnTo>
                    <a:pt x="2049" y="2487"/>
                  </a:lnTo>
                  <a:lnTo>
                    <a:pt x="2057" y="2492"/>
                  </a:lnTo>
                  <a:lnTo>
                    <a:pt x="2059" y="2495"/>
                  </a:lnTo>
                  <a:lnTo>
                    <a:pt x="1955" y="2478"/>
                  </a:lnTo>
                  <a:lnTo>
                    <a:pt x="1855" y="2465"/>
                  </a:lnTo>
                  <a:lnTo>
                    <a:pt x="1763" y="2454"/>
                  </a:lnTo>
                  <a:lnTo>
                    <a:pt x="1675" y="2448"/>
                  </a:lnTo>
                  <a:lnTo>
                    <a:pt x="1593" y="2445"/>
                  </a:lnTo>
                  <a:lnTo>
                    <a:pt x="1516" y="2444"/>
                  </a:lnTo>
                  <a:lnTo>
                    <a:pt x="1446" y="2445"/>
                  </a:lnTo>
                  <a:lnTo>
                    <a:pt x="1381" y="2448"/>
                  </a:lnTo>
                  <a:lnTo>
                    <a:pt x="1322" y="2452"/>
                  </a:lnTo>
                  <a:lnTo>
                    <a:pt x="1270" y="2457"/>
                  </a:lnTo>
                  <a:lnTo>
                    <a:pt x="1224" y="2462"/>
                  </a:lnTo>
                  <a:lnTo>
                    <a:pt x="1183" y="2469"/>
                  </a:lnTo>
                  <a:lnTo>
                    <a:pt x="1148" y="2475"/>
                  </a:lnTo>
                  <a:lnTo>
                    <a:pt x="1120" y="2482"/>
                  </a:lnTo>
                  <a:lnTo>
                    <a:pt x="1097" y="2487"/>
                  </a:lnTo>
                  <a:lnTo>
                    <a:pt x="1082" y="2491"/>
                  </a:lnTo>
                  <a:lnTo>
                    <a:pt x="1073" y="2493"/>
                  </a:lnTo>
                  <a:lnTo>
                    <a:pt x="1069" y="2495"/>
                  </a:lnTo>
                  <a:lnTo>
                    <a:pt x="1127" y="2463"/>
                  </a:lnTo>
                  <a:lnTo>
                    <a:pt x="1182" y="2439"/>
                  </a:lnTo>
                  <a:lnTo>
                    <a:pt x="1233" y="2419"/>
                  </a:lnTo>
                  <a:lnTo>
                    <a:pt x="1279" y="2402"/>
                  </a:lnTo>
                  <a:lnTo>
                    <a:pt x="1321" y="2391"/>
                  </a:lnTo>
                  <a:lnTo>
                    <a:pt x="1357" y="2382"/>
                  </a:lnTo>
                  <a:lnTo>
                    <a:pt x="1390" y="2374"/>
                  </a:lnTo>
                  <a:lnTo>
                    <a:pt x="1415" y="2369"/>
                  </a:lnTo>
                  <a:lnTo>
                    <a:pt x="1434" y="2365"/>
                  </a:lnTo>
                  <a:lnTo>
                    <a:pt x="1433" y="2280"/>
                  </a:lnTo>
                  <a:lnTo>
                    <a:pt x="1429" y="2204"/>
                  </a:lnTo>
                  <a:lnTo>
                    <a:pt x="1422" y="2134"/>
                  </a:lnTo>
                  <a:lnTo>
                    <a:pt x="1413" y="2069"/>
                  </a:lnTo>
                  <a:lnTo>
                    <a:pt x="1402" y="2009"/>
                  </a:lnTo>
                  <a:lnTo>
                    <a:pt x="1387" y="1953"/>
                  </a:lnTo>
                  <a:lnTo>
                    <a:pt x="1370" y="1903"/>
                  </a:lnTo>
                  <a:lnTo>
                    <a:pt x="1350" y="1855"/>
                  </a:lnTo>
                  <a:lnTo>
                    <a:pt x="1325" y="1809"/>
                  </a:lnTo>
                  <a:lnTo>
                    <a:pt x="1296" y="1765"/>
                  </a:lnTo>
                  <a:lnTo>
                    <a:pt x="1264" y="1724"/>
                  </a:lnTo>
                  <a:lnTo>
                    <a:pt x="1227" y="1682"/>
                  </a:lnTo>
                  <a:lnTo>
                    <a:pt x="1187" y="1640"/>
                  </a:lnTo>
                  <a:lnTo>
                    <a:pt x="1161" y="1621"/>
                  </a:lnTo>
                  <a:lnTo>
                    <a:pt x="1130" y="1604"/>
                  </a:lnTo>
                  <a:lnTo>
                    <a:pt x="1095" y="1590"/>
                  </a:lnTo>
                  <a:lnTo>
                    <a:pt x="1056" y="1579"/>
                  </a:lnTo>
                  <a:lnTo>
                    <a:pt x="1013" y="1570"/>
                  </a:lnTo>
                  <a:lnTo>
                    <a:pt x="967" y="1564"/>
                  </a:lnTo>
                  <a:lnTo>
                    <a:pt x="918" y="1559"/>
                  </a:lnTo>
                  <a:lnTo>
                    <a:pt x="867" y="1553"/>
                  </a:lnTo>
                  <a:lnTo>
                    <a:pt x="814" y="1550"/>
                  </a:lnTo>
                  <a:lnTo>
                    <a:pt x="760" y="1546"/>
                  </a:lnTo>
                  <a:lnTo>
                    <a:pt x="704" y="1542"/>
                  </a:lnTo>
                  <a:lnTo>
                    <a:pt x="702" y="1544"/>
                  </a:lnTo>
                  <a:lnTo>
                    <a:pt x="697" y="1552"/>
                  </a:lnTo>
                  <a:lnTo>
                    <a:pt x="691" y="1565"/>
                  </a:lnTo>
                  <a:lnTo>
                    <a:pt x="679" y="1581"/>
                  </a:lnTo>
                  <a:lnTo>
                    <a:pt x="665" y="1600"/>
                  </a:lnTo>
                  <a:lnTo>
                    <a:pt x="646" y="1622"/>
                  </a:lnTo>
                  <a:lnTo>
                    <a:pt x="623" y="1646"/>
                  </a:lnTo>
                  <a:lnTo>
                    <a:pt x="596" y="1669"/>
                  </a:lnTo>
                  <a:lnTo>
                    <a:pt x="563" y="1694"/>
                  </a:lnTo>
                  <a:lnTo>
                    <a:pt x="526" y="1718"/>
                  </a:lnTo>
                  <a:lnTo>
                    <a:pt x="483" y="1742"/>
                  </a:lnTo>
                  <a:lnTo>
                    <a:pt x="435" y="1764"/>
                  </a:lnTo>
                  <a:lnTo>
                    <a:pt x="380" y="1783"/>
                  </a:lnTo>
                  <a:lnTo>
                    <a:pt x="319" y="1799"/>
                  </a:lnTo>
                  <a:lnTo>
                    <a:pt x="322" y="1798"/>
                  </a:lnTo>
                  <a:lnTo>
                    <a:pt x="329" y="1794"/>
                  </a:lnTo>
                  <a:lnTo>
                    <a:pt x="340" y="1787"/>
                  </a:lnTo>
                  <a:lnTo>
                    <a:pt x="355" y="1779"/>
                  </a:lnTo>
                  <a:lnTo>
                    <a:pt x="372" y="1769"/>
                  </a:lnTo>
                  <a:lnTo>
                    <a:pt x="392" y="1757"/>
                  </a:lnTo>
                  <a:lnTo>
                    <a:pt x="414" y="1744"/>
                  </a:lnTo>
                  <a:lnTo>
                    <a:pt x="436" y="1730"/>
                  </a:lnTo>
                  <a:lnTo>
                    <a:pt x="458" y="1714"/>
                  </a:lnTo>
                  <a:lnTo>
                    <a:pt x="480" y="1698"/>
                  </a:lnTo>
                  <a:lnTo>
                    <a:pt x="502" y="1681"/>
                  </a:lnTo>
                  <a:lnTo>
                    <a:pt x="522" y="1664"/>
                  </a:lnTo>
                  <a:lnTo>
                    <a:pt x="540" y="1647"/>
                  </a:lnTo>
                  <a:lnTo>
                    <a:pt x="554" y="1629"/>
                  </a:lnTo>
                  <a:lnTo>
                    <a:pt x="566" y="1612"/>
                  </a:lnTo>
                  <a:lnTo>
                    <a:pt x="574" y="1595"/>
                  </a:lnTo>
                  <a:lnTo>
                    <a:pt x="576" y="1579"/>
                  </a:lnTo>
                  <a:lnTo>
                    <a:pt x="574" y="1565"/>
                  </a:lnTo>
                  <a:lnTo>
                    <a:pt x="566" y="1551"/>
                  </a:lnTo>
                  <a:lnTo>
                    <a:pt x="550" y="1538"/>
                  </a:lnTo>
                  <a:lnTo>
                    <a:pt x="528" y="1528"/>
                  </a:lnTo>
                  <a:lnTo>
                    <a:pt x="487" y="1511"/>
                  </a:lnTo>
                  <a:lnTo>
                    <a:pt x="445" y="1496"/>
                  </a:lnTo>
                  <a:lnTo>
                    <a:pt x="403" y="1483"/>
                  </a:lnTo>
                  <a:lnTo>
                    <a:pt x="362" y="1470"/>
                  </a:lnTo>
                  <a:lnTo>
                    <a:pt x="322" y="1456"/>
                  </a:lnTo>
                  <a:lnTo>
                    <a:pt x="281" y="1443"/>
                  </a:lnTo>
                  <a:lnTo>
                    <a:pt x="244" y="1429"/>
                  </a:lnTo>
                  <a:lnTo>
                    <a:pt x="207" y="1412"/>
                  </a:lnTo>
                  <a:lnTo>
                    <a:pt x="172" y="1395"/>
                  </a:lnTo>
                  <a:lnTo>
                    <a:pt x="140" y="1374"/>
                  </a:lnTo>
                  <a:lnTo>
                    <a:pt x="108" y="1351"/>
                  </a:lnTo>
                  <a:lnTo>
                    <a:pt x="81" y="1325"/>
                  </a:lnTo>
                  <a:lnTo>
                    <a:pt x="55" y="1295"/>
                  </a:lnTo>
                  <a:lnTo>
                    <a:pt x="33" y="1261"/>
                  </a:lnTo>
                  <a:lnTo>
                    <a:pt x="15" y="1224"/>
                  </a:lnTo>
                  <a:lnTo>
                    <a:pt x="0" y="1180"/>
                  </a:lnTo>
                  <a:lnTo>
                    <a:pt x="2" y="1182"/>
                  </a:lnTo>
                  <a:lnTo>
                    <a:pt x="8" y="1191"/>
                  </a:lnTo>
                  <a:lnTo>
                    <a:pt x="16" y="1204"/>
                  </a:lnTo>
                  <a:lnTo>
                    <a:pt x="29" y="1220"/>
                  </a:lnTo>
                  <a:lnTo>
                    <a:pt x="45" y="1239"/>
                  </a:lnTo>
                  <a:lnTo>
                    <a:pt x="63" y="1260"/>
                  </a:lnTo>
                  <a:lnTo>
                    <a:pt x="85" y="1281"/>
                  </a:lnTo>
                  <a:lnTo>
                    <a:pt x="108" y="1303"/>
                  </a:lnTo>
                  <a:lnTo>
                    <a:pt x="136" y="1324"/>
                  </a:lnTo>
                  <a:lnTo>
                    <a:pt x="166" y="1343"/>
                  </a:lnTo>
                  <a:lnTo>
                    <a:pt x="198" y="1360"/>
                  </a:lnTo>
                  <a:lnTo>
                    <a:pt x="232" y="1374"/>
                  </a:lnTo>
                  <a:lnTo>
                    <a:pt x="268" y="1383"/>
                  </a:lnTo>
                  <a:lnTo>
                    <a:pt x="307" y="1387"/>
                  </a:lnTo>
                  <a:lnTo>
                    <a:pt x="309" y="1387"/>
                  </a:lnTo>
                  <a:lnTo>
                    <a:pt x="312" y="1387"/>
                  </a:lnTo>
                  <a:lnTo>
                    <a:pt x="316" y="1387"/>
                  </a:lnTo>
                  <a:lnTo>
                    <a:pt x="323" y="1386"/>
                  </a:lnTo>
                  <a:lnTo>
                    <a:pt x="331" y="1382"/>
                  </a:lnTo>
                  <a:lnTo>
                    <a:pt x="340" y="1377"/>
                  </a:lnTo>
                  <a:lnTo>
                    <a:pt x="349" y="1369"/>
                  </a:lnTo>
                  <a:lnTo>
                    <a:pt x="358" y="1357"/>
                  </a:lnTo>
                  <a:lnTo>
                    <a:pt x="367" y="1342"/>
                  </a:lnTo>
                  <a:lnTo>
                    <a:pt x="376" y="1322"/>
                  </a:lnTo>
                  <a:lnTo>
                    <a:pt x="384" y="1298"/>
                  </a:lnTo>
                  <a:lnTo>
                    <a:pt x="392" y="1268"/>
                  </a:lnTo>
                  <a:lnTo>
                    <a:pt x="398" y="1232"/>
                  </a:lnTo>
                  <a:lnTo>
                    <a:pt x="403" y="1189"/>
                  </a:lnTo>
                  <a:lnTo>
                    <a:pt x="406" y="1138"/>
                  </a:lnTo>
                  <a:lnTo>
                    <a:pt x="407" y="1141"/>
                  </a:lnTo>
                  <a:lnTo>
                    <a:pt x="410" y="1147"/>
                  </a:lnTo>
                  <a:lnTo>
                    <a:pt x="414" y="1159"/>
                  </a:lnTo>
                  <a:lnTo>
                    <a:pt x="418" y="1174"/>
                  </a:lnTo>
                  <a:lnTo>
                    <a:pt x="420" y="1194"/>
                  </a:lnTo>
                  <a:lnTo>
                    <a:pt x="423" y="1219"/>
                  </a:lnTo>
                  <a:lnTo>
                    <a:pt x="424" y="1247"/>
                  </a:lnTo>
                  <a:lnTo>
                    <a:pt x="422" y="1281"/>
                  </a:lnTo>
                  <a:lnTo>
                    <a:pt x="418" y="1318"/>
                  </a:lnTo>
                  <a:lnTo>
                    <a:pt x="409" y="1361"/>
                  </a:lnTo>
                  <a:lnTo>
                    <a:pt x="396" y="1407"/>
                  </a:lnTo>
                  <a:lnTo>
                    <a:pt x="399" y="1408"/>
                  </a:lnTo>
                  <a:lnTo>
                    <a:pt x="412" y="1409"/>
                  </a:lnTo>
                  <a:lnTo>
                    <a:pt x="431" y="1411"/>
                  </a:lnTo>
                  <a:lnTo>
                    <a:pt x="457" y="1413"/>
                  </a:lnTo>
                  <a:lnTo>
                    <a:pt x="488" y="1417"/>
                  </a:lnTo>
                  <a:lnTo>
                    <a:pt x="524" y="1420"/>
                  </a:lnTo>
                  <a:lnTo>
                    <a:pt x="563" y="1424"/>
                  </a:lnTo>
                  <a:lnTo>
                    <a:pt x="607" y="1428"/>
                  </a:lnTo>
                  <a:lnTo>
                    <a:pt x="653" y="1430"/>
                  </a:lnTo>
                  <a:lnTo>
                    <a:pt x="701" y="1434"/>
                  </a:lnTo>
                  <a:lnTo>
                    <a:pt x="750" y="1437"/>
                  </a:lnTo>
                  <a:lnTo>
                    <a:pt x="800" y="1439"/>
                  </a:lnTo>
                  <a:lnTo>
                    <a:pt x="848" y="1442"/>
                  </a:lnTo>
                  <a:lnTo>
                    <a:pt x="896" y="1443"/>
                  </a:lnTo>
                  <a:lnTo>
                    <a:pt x="941" y="1443"/>
                  </a:lnTo>
                  <a:lnTo>
                    <a:pt x="984" y="1443"/>
                  </a:lnTo>
                  <a:lnTo>
                    <a:pt x="1025" y="1442"/>
                  </a:lnTo>
                  <a:lnTo>
                    <a:pt x="1060" y="1439"/>
                  </a:lnTo>
                  <a:lnTo>
                    <a:pt x="1090" y="1435"/>
                  </a:lnTo>
                  <a:lnTo>
                    <a:pt x="1116" y="1429"/>
                  </a:lnTo>
                  <a:lnTo>
                    <a:pt x="1134" y="1422"/>
                  </a:lnTo>
                  <a:lnTo>
                    <a:pt x="1144" y="1413"/>
                  </a:lnTo>
                  <a:lnTo>
                    <a:pt x="1172" y="1370"/>
                  </a:lnTo>
                  <a:lnTo>
                    <a:pt x="1190" y="1328"/>
                  </a:lnTo>
                  <a:lnTo>
                    <a:pt x="1200" y="1285"/>
                  </a:lnTo>
                  <a:lnTo>
                    <a:pt x="1203" y="1241"/>
                  </a:lnTo>
                  <a:lnTo>
                    <a:pt x="1199" y="1196"/>
                  </a:lnTo>
                  <a:lnTo>
                    <a:pt x="1188" y="1152"/>
                  </a:lnTo>
                  <a:lnTo>
                    <a:pt x="1173" y="1108"/>
                  </a:lnTo>
                  <a:lnTo>
                    <a:pt x="1153" y="1063"/>
                  </a:lnTo>
                  <a:lnTo>
                    <a:pt x="1130" y="1017"/>
                  </a:lnTo>
                  <a:lnTo>
                    <a:pt x="1104" y="971"/>
                  </a:lnTo>
                  <a:lnTo>
                    <a:pt x="1075" y="924"/>
                  </a:lnTo>
                  <a:lnTo>
                    <a:pt x="1044" y="876"/>
                  </a:lnTo>
                  <a:lnTo>
                    <a:pt x="1014" y="828"/>
                  </a:lnTo>
                  <a:lnTo>
                    <a:pt x="983" y="780"/>
                  </a:lnTo>
                  <a:lnTo>
                    <a:pt x="954" y="729"/>
                  </a:lnTo>
                  <a:lnTo>
                    <a:pt x="926" y="678"/>
                  </a:lnTo>
                  <a:lnTo>
                    <a:pt x="923" y="678"/>
                  </a:lnTo>
                  <a:lnTo>
                    <a:pt x="915" y="678"/>
                  </a:lnTo>
                  <a:lnTo>
                    <a:pt x="904" y="677"/>
                  </a:lnTo>
                  <a:lnTo>
                    <a:pt x="887" y="675"/>
                  </a:lnTo>
                  <a:lnTo>
                    <a:pt x="865" y="669"/>
                  </a:lnTo>
                  <a:lnTo>
                    <a:pt x="839" y="662"/>
                  </a:lnTo>
                  <a:lnTo>
                    <a:pt x="809" y="651"/>
                  </a:lnTo>
                  <a:lnTo>
                    <a:pt x="775" y="637"/>
                  </a:lnTo>
                  <a:lnTo>
                    <a:pt x="736" y="619"/>
                  </a:lnTo>
                  <a:lnTo>
                    <a:pt x="693" y="595"/>
                  </a:lnTo>
                  <a:lnTo>
                    <a:pt x="648" y="566"/>
                  </a:lnTo>
                  <a:lnTo>
                    <a:pt x="650" y="567"/>
                  </a:lnTo>
                  <a:lnTo>
                    <a:pt x="658" y="571"/>
                  </a:lnTo>
                  <a:lnTo>
                    <a:pt x="672" y="575"/>
                  </a:lnTo>
                  <a:lnTo>
                    <a:pt x="689" y="581"/>
                  </a:lnTo>
                  <a:lnTo>
                    <a:pt x="709" y="588"/>
                  </a:lnTo>
                  <a:lnTo>
                    <a:pt x="732" y="595"/>
                  </a:lnTo>
                  <a:lnTo>
                    <a:pt x="756" y="603"/>
                  </a:lnTo>
                  <a:lnTo>
                    <a:pt x="780" y="611"/>
                  </a:lnTo>
                  <a:lnTo>
                    <a:pt x="805" y="619"/>
                  </a:lnTo>
                  <a:lnTo>
                    <a:pt x="828" y="625"/>
                  </a:lnTo>
                  <a:lnTo>
                    <a:pt x="849" y="630"/>
                  </a:lnTo>
                  <a:lnTo>
                    <a:pt x="869" y="634"/>
                  </a:lnTo>
                  <a:lnTo>
                    <a:pt x="884" y="637"/>
                  </a:lnTo>
                  <a:lnTo>
                    <a:pt x="896" y="638"/>
                  </a:lnTo>
                  <a:lnTo>
                    <a:pt x="901" y="636"/>
                  </a:lnTo>
                  <a:lnTo>
                    <a:pt x="902" y="632"/>
                  </a:lnTo>
                  <a:lnTo>
                    <a:pt x="883" y="585"/>
                  </a:lnTo>
                  <a:lnTo>
                    <a:pt x="866" y="538"/>
                  </a:lnTo>
                  <a:lnTo>
                    <a:pt x="853" y="490"/>
                  </a:lnTo>
                  <a:lnTo>
                    <a:pt x="843" y="442"/>
                  </a:lnTo>
                  <a:lnTo>
                    <a:pt x="837" y="393"/>
                  </a:lnTo>
                  <a:lnTo>
                    <a:pt x="837" y="342"/>
                  </a:lnTo>
                  <a:lnTo>
                    <a:pt x="843" y="292"/>
                  </a:lnTo>
                  <a:lnTo>
                    <a:pt x="853" y="240"/>
                  </a:lnTo>
                  <a:lnTo>
                    <a:pt x="871" y="188"/>
                  </a:lnTo>
                  <a:lnTo>
                    <a:pt x="896" y="133"/>
                  </a:lnTo>
                  <a:lnTo>
                    <a:pt x="928" y="79"/>
                  </a:lnTo>
                  <a:lnTo>
                    <a:pt x="928" y="83"/>
                  </a:lnTo>
                  <a:lnTo>
                    <a:pt x="926" y="94"/>
                  </a:lnTo>
                  <a:lnTo>
                    <a:pt x="923" y="112"/>
                  </a:lnTo>
                  <a:lnTo>
                    <a:pt x="919" y="136"/>
                  </a:lnTo>
                  <a:lnTo>
                    <a:pt x="915" y="163"/>
                  </a:lnTo>
                  <a:lnTo>
                    <a:pt x="912" y="194"/>
                  </a:lnTo>
                  <a:lnTo>
                    <a:pt x="909" y="228"/>
                  </a:lnTo>
                  <a:lnTo>
                    <a:pt x="906" y="263"/>
                  </a:lnTo>
                  <a:lnTo>
                    <a:pt x="904" y="298"/>
                  </a:lnTo>
                  <a:lnTo>
                    <a:pt x="904" y="332"/>
                  </a:lnTo>
                  <a:lnTo>
                    <a:pt x="905" y="366"/>
                  </a:lnTo>
                  <a:lnTo>
                    <a:pt x="909" y="395"/>
                  </a:lnTo>
                  <a:lnTo>
                    <a:pt x="915" y="421"/>
                  </a:lnTo>
                  <a:lnTo>
                    <a:pt x="923" y="444"/>
                  </a:lnTo>
                  <a:lnTo>
                    <a:pt x="935" y="459"/>
                  </a:lnTo>
                  <a:lnTo>
                    <a:pt x="936" y="459"/>
                  </a:lnTo>
                  <a:lnTo>
                    <a:pt x="940" y="460"/>
                  </a:lnTo>
                  <a:lnTo>
                    <a:pt x="947" y="460"/>
                  </a:lnTo>
                  <a:lnTo>
                    <a:pt x="957" y="460"/>
                  </a:lnTo>
                  <a:lnTo>
                    <a:pt x="969" y="459"/>
                  </a:lnTo>
                  <a:lnTo>
                    <a:pt x="984" y="457"/>
                  </a:lnTo>
                  <a:lnTo>
                    <a:pt x="1003" y="450"/>
                  </a:lnTo>
                  <a:lnTo>
                    <a:pt x="1025" y="441"/>
                  </a:lnTo>
                  <a:lnTo>
                    <a:pt x="1049" y="429"/>
                  </a:lnTo>
                  <a:lnTo>
                    <a:pt x="1077" y="412"/>
                  </a:lnTo>
                  <a:lnTo>
                    <a:pt x="1108" y="390"/>
                  </a:lnTo>
                  <a:lnTo>
                    <a:pt x="1143" y="363"/>
                  </a:lnTo>
                  <a:lnTo>
                    <a:pt x="1181" y="331"/>
                  </a:lnTo>
                  <a:lnTo>
                    <a:pt x="1179" y="334"/>
                  </a:lnTo>
                  <a:lnTo>
                    <a:pt x="1175" y="342"/>
                  </a:lnTo>
                  <a:lnTo>
                    <a:pt x="1168" y="357"/>
                  </a:lnTo>
                  <a:lnTo>
                    <a:pt x="1156" y="375"/>
                  </a:lnTo>
                  <a:lnTo>
                    <a:pt x="1140" y="395"/>
                  </a:lnTo>
                  <a:lnTo>
                    <a:pt x="1121" y="418"/>
                  </a:lnTo>
                  <a:lnTo>
                    <a:pt x="1096" y="441"/>
                  </a:lnTo>
                  <a:lnTo>
                    <a:pt x="1066" y="466"/>
                  </a:lnTo>
                  <a:lnTo>
                    <a:pt x="1032" y="488"/>
                  </a:lnTo>
                  <a:lnTo>
                    <a:pt x="992" y="510"/>
                  </a:lnTo>
                  <a:lnTo>
                    <a:pt x="947" y="528"/>
                  </a:lnTo>
                  <a:lnTo>
                    <a:pt x="948" y="532"/>
                  </a:lnTo>
                  <a:lnTo>
                    <a:pt x="953" y="542"/>
                  </a:lnTo>
                  <a:lnTo>
                    <a:pt x="961" y="560"/>
                  </a:lnTo>
                  <a:lnTo>
                    <a:pt x="971" y="584"/>
                  </a:lnTo>
                  <a:lnTo>
                    <a:pt x="987" y="614"/>
                  </a:lnTo>
                  <a:lnTo>
                    <a:pt x="1005" y="649"/>
                  </a:lnTo>
                  <a:lnTo>
                    <a:pt x="1029" y="690"/>
                  </a:lnTo>
                  <a:lnTo>
                    <a:pt x="1056" y="737"/>
                  </a:lnTo>
                  <a:lnTo>
                    <a:pt x="1087" y="788"/>
                  </a:lnTo>
                  <a:lnTo>
                    <a:pt x="1125" y="843"/>
                  </a:lnTo>
                  <a:lnTo>
                    <a:pt x="1166" y="904"/>
                  </a:lnTo>
                  <a:lnTo>
                    <a:pt x="1213" y="968"/>
                  </a:lnTo>
                  <a:lnTo>
                    <a:pt x="1265" y="1035"/>
                  </a:lnTo>
                  <a:lnTo>
                    <a:pt x="1322" y="1107"/>
                  </a:lnTo>
                  <a:lnTo>
                    <a:pt x="1386" y="1181"/>
                  </a:lnTo>
                  <a:lnTo>
                    <a:pt x="1456" y="1257"/>
                  </a:lnTo>
                  <a:lnTo>
                    <a:pt x="1457" y="1254"/>
                  </a:lnTo>
                  <a:lnTo>
                    <a:pt x="1461" y="1243"/>
                  </a:lnTo>
                  <a:lnTo>
                    <a:pt x="1467" y="1226"/>
                  </a:lnTo>
                  <a:lnTo>
                    <a:pt x="1476" y="1203"/>
                  </a:lnTo>
                  <a:lnTo>
                    <a:pt x="1485" y="1174"/>
                  </a:lnTo>
                  <a:lnTo>
                    <a:pt x="1496" y="1139"/>
                  </a:lnTo>
                  <a:lnTo>
                    <a:pt x="1509" y="1100"/>
                  </a:lnTo>
                  <a:lnTo>
                    <a:pt x="1524" y="1056"/>
                  </a:lnTo>
                  <a:lnTo>
                    <a:pt x="1539" y="1008"/>
                  </a:lnTo>
                  <a:lnTo>
                    <a:pt x="1555" y="956"/>
                  </a:lnTo>
                  <a:lnTo>
                    <a:pt x="1572" y="900"/>
                  </a:lnTo>
                  <a:lnTo>
                    <a:pt x="1589" y="842"/>
                  </a:lnTo>
                  <a:lnTo>
                    <a:pt x="1606" y="781"/>
                  </a:lnTo>
                  <a:lnTo>
                    <a:pt x="1603" y="776"/>
                  </a:lnTo>
                  <a:lnTo>
                    <a:pt x="1595" y="768"/>
                  </a:lnTo>
                  <a:lnTo>
                    <a:pt x="1582" y="759"/>
                  </a:lnTo>
                  <a:lnTo>
                    <a:pt x="1564" y="746"/>
                  </a:lnTo>
                  <a:lnTo>
                    <a:pt x="1542" y="730"/>
                  </a:lnTo>
                  <a:lnTo>
                    <a:pt x="1519" y="711"/>
                  </a:lnTo>
                  <a:lnTo>
                    <a:pt x="1491" y="688"/>
                  </a:lnTo>
                  <a:lnTo>
                    <a:pt x="1464" y="660"/>
                  </a:lnTo>
                  <a:lnTo>
                    <a:pt x="1434" y="628"/>
                  </a:lnTo>
                  <a:lnTo>
                    <a:pt x="1405" y="590"/>
                  </a:lnTo>
                  <a:lnTo>
                    <a:pt x="1378" y="547"/>
                  </a:lnTo>
                  <a:lnTo>
                    <a:pt x="1352" y="498"/>
                  </a:lnTo>
                  <a:lnTo>
                    <a:pt x="1329" y="444"/>
                  </a:lnTo>
                  <a:lnTo>
                    <a:pt x="1329" y="444"/>
                  </a:lnTo>
                  <a:lnTo>
                    <a:pt x="1334" y="449"/>
                  </a:lnTo>
                  <a:lnTo>
                    <a:pt x="1342" y="459"/>
                  </a:lnTo>
                  <a:lnTo>
                    <a:pt x="1352" y="472"/>
                  </a:lnTo>
                  <a:lnTo>
                    <a:pt x="1365" y="488"/>
                  </a:lnTo>
                  <a:lnTo>
                    <a:pt x="1381" y="506"/>
                  </a:lnTo>
                  <a:lnTo>
                    <a:pt x="1398" y="527"/>
                  </a:lnTo>
                  <a:lnTo>
                    <a:pt x="1416" y="547"/>
                  </a:lnTo>
                  <a:lnTo>
                    <a:pt x="1435" y="569"/>
                  </a:lnTo>
                  <a:lnTo>
                    <a:pt x="1455" y="592"/>
                  </a:lnTo>
                  <a:lnTo>
                    <a:pt x="1476" y="614"/>
                  </a:lnTo>
                  <a:lnTo>
                    <a:pt x="1496" y="634"/>
                  </a:lnTo>
                  <a:lnTo>
                    <a:pt x="1517" y="654"/>
                  </a:lnTo>
                  <a:lnTo>
                    <a:pt x="1537" y="671"/>
                  </a:lnTo>
                  <a:lnTo>
                    <a:pt x="1556" y="685"/>
                  </a:lnTo>
                  <a:lnTo>
                    <a:pt x="1574" y="695"/>
                  </a:lnTo>
                  <a:lnTo>
                    <a:pt x="1590" y="703"/>
                  </a:lnTo>
                  <a:lnTo>
                    <a:pt x="1604" y="706"/>
                  </a:lnTo>
                  <a:lnTo>
                    <a:pt x="1616" y="703"/>
                  </a:lnTo>
                  <a:lnTo>
                    <a:pt x="1626" y="694"/>
                  </a:lnTo>
                  <a:lnTo>
                    <a:pt x="1632" y="680"/>
                  </a:lnTo>
                  <a:lnTo>
                    <a:pt x="1656" y="584"/>
                  </a:lnTo>
                  <a:lnTo>
                    <a:pt x="1680" y="486"/>
                  </a:lnTo>
                  <a:lnTo>
                    <a:pt x="1701" y="386"/>
                  </a:lnTo>
                  <a:lnTo>
                    <a:pt x="1717" y="286"/>
                  </a:lnTo>
                  <a:lnTo>
                    <a:pt x="1733" y="188"/>
                  </a:lnTo>
                  <a:lnTo>
                    <a:pt x="1743" y="92"/>
                  </a:lnTo>
                  <a:lnTo>
                    <a:pt x="1750" y="0"/>
                  </a:lnTo>
                  <a:close/>
                </a:path>
              </a:pathLst>
            </a:custGeom>
            <a:solidFill>
              <a:schemeClr val="tx2">
                <a:lumMod val="40000"/>
                <a:lumOff val="60000"/>
              </a:schemeClr>
            </a:solidFill>
            <a:ln w="0">
              <a:noFill/>
              <a:prstDash val="solid"/>
              <a:round/>
              <a:headEnd/>
              <a:tailEnd/>
            </a:ln>
          </p:spPr>
          <p:txBody>
            <a:bodyPr anchor="ctr"/>
            <a:lstStyle/>
            <a:p>
              <a:pPr algn="ctr"/>
              <a:endParaRPr/>
            </a:p>
          </p:txBody>
        </p:sp>
      </p:grpSp>
      <p:sp>
        <p:nvSpPr>
          <p:cNvPr id="55" name="Title 1"/>
          <p:cNvSpPr txBox="1">
            <a:spLocks/>
          </p:cNvSpPr>
          <p:nvPr/>
        </p:nvSpPr>
        <p:spPr>
          <a:xfrm>
            <a:off x="611559" y="175643"/>
            <a:ext cx="324837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排考问题的图论模型</a:t>
            </a:r>
            <a:endParaRPr lang="en-GB"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90A8F04-D1DC-4AA5-B042-C93A158AA7AC}"/>
              </a:ext>
            </a:extLst>
          </p:cNvPr>
          <p:cNvSpPr txBox="1"/>
          <p:nvPr/>
        </p:nvSpPr>
        <p:spPr>
          <a:xfrm rot="10800000" flipV="1">
            <a:off x="5145083" y="109664"/>
            <a:ext cx="3252200" cy="289664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根据图论的知识，可以将排考的部分问题转化为图着色问题。我们构建图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G=&lt;V(G),E(G)&gt;,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将考试的课程看做图顶点的集合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V(G)={V1,V2,V3,……,</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Vn</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 顶 点 间 的 连 线 构 成 连 接 结 点 的 边 集</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E(G)={e1,e2,e3,……,</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en</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。任意两顶点间有连线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eij</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表示有某个考生同时选了这两门课，排考时不能将有连线的两门课安排在同一个时间段。</a:t>
            </a:r>
          </a:p>
        </p:txBody>
      </p:sp>
      <p:pic>
        <p:nvPicPr>
          <p:cNvPr id="57" name="图片 56">
            <a:extLst>
              <a:ext uri="{FF2B5EF4-FFF2-40B4-BE49-F238E27FC236}">
                <a16:creationId xmlns:a16="http://schemas.microsoft.com/office/drawing/2014/main" id="{B5927CDA-5B05-44D0-84AB-36E19A85552E}"/>
              </a:ext>
            </a:extLst>
          </p:cNvPr>
          <p:cNvPicPr>
            <a:picLocks noChangeAspect="1"/>
          </p:cNvPicPr>
          <p:nvPr/>
        </p:nvPicPr>
        <p:blipFill>
          <a:blip r:embed="rId4"/>
          <a:stretch>
            <a:fillRect/>
          </a:stretch>
        </p:blipFill>
        <p:spPr>
          <a:xfrm>
            <a:off x="5563457" y="2936589"/>
            <a:ext cx="2347956" cy="2022732"/>
          </a:xfrm>
          <a:prstGeom prst="rect">
            <a:avLst/>
          </a:prstGeom>
        </p:spPr>
      </p:pic>
    </p:spTree>
    <p:extLst>
      <p:ext uri="{BB962C8B-B14F-4D97-AF65-F5344CB8AC3E}">
        <p14:creationId xmlns:p14="http://schemas.microsoft.com/office/powerpoint/2010/main" val="183192168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3.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4.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5.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6.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17.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257DB8"/>
    </a:accent1>
    <a:accent2>
      <a:srgbClr val="53AAD2"/>
    </a:accent2>
    <a:accent3>
      <a:srgbClr val="257DB8"/>
    </a:accent3>
    <a:accent4>
      <a:srgbClr val="53AAD2"/>
    </a:accent4>
    <a:accent5>
      <a:srgbClr val="257DB8"/>
    </a:accent5>
    <a:accent6>
      <a:srgbClr val="53AAD2"/>
    </a:accent6>
    <a:hlink>
      <a:srgbClr val="5A895C"/>
    </a:hlink>
    <a:folHlink>
      <a:srgbClr val="9CCBBB"/>
    </a:folHlink>
  </a:clrScheme>
</a:themeOverride>
</file>

<file path=docProps/app.xml><?xml version="1.0" encoding="utf-8"?>
<Properties xmlns="http://schemas.openxmlformats.org/officeDocument/2006/extended-properties" xmlns:vt="http://schemas.openxmlformats.org/officeDocument/2006/docPropsVTypes">
  <TotalTime>3103</TotalTime>
  <Words>1470</Words>
  <Application>Microsoft Office PowerPoint</Application>
  <PresentationFormat>全屏显示(16:9)</PresentationFormat>
  <Paragraphs>105</Paragraphs>
  <Slides>17</Slides>
  <Notes>6</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DFPiPiW5-B5</vt:lpstr>
      <vt:lpstr>Roboto</vt:lpstr>
      <vt:lpstr>U.S. 101</vt:lpstr>
      <vt:lpstr>方正兰亭黑简体</vt:lpstr>
      <vt:lpstr>宋体</vt:lpstr>
      <vt:lpstr>微软雅黑</vt:lpstr>
      <vt:lpstr>Adobe Arabic</vt:lpstr>
      <vt:lpstr>Arial</vt:lpstr>
      <vt:lpstr>Brush Script Std</vt:lpstr>
      <vt:lpstr>Calibri</vt:lpstr>
      <vt:lpstr>Impact</vt:lpstr>
      <vt:lpstr>Open Sans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937427981@qq.com</cp:lastModifiedBy>
  <cp:revision>7</cp:revision>
  <dcterms:created xsi:type="dcterms:W3CDTF">2015-12-11T17:46:17Z</dcterms:created>
  <dcterms:modified xsi:type="dcterms:W3CDTF">2018-06-22T07:45:58Z</dcterms:modified>
</cp:coreProperties>
</file>